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p:cViewPr varScale="1">
        <p:scale>
          <a:sx n="70" d="100"/>
          <a:sy n="70" d="100"/>
        </p:scale>
        <p:origin x="1181"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E73335-A874-4A82-ABEF-1EB7DD846125}" type="datetimeFigureOut">
              <a:rPr lang="es-AR" smtClean="0"/>
              <a:t>13/7/2025</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62110-A0BC-4925-8F9C-634192B31650}" type="slidenum">
              <a:rPr lang="es-AR" smtClean="0"/>
              <a:t>‹Nº›</a:t>
            </a:fld>
            <a:endParaRPr lang="es-AR"/>
          </a:p>
        </p:txBody>
      </p:sp>
    </p:spTree>
    <p:extLst>
      <p:ext uri="{BB962C8B-B14F-4D97-AF65-F5344CB8AC3E}">
        <p14:creationId xmlns:p14="http://schemas.microsoft.com/office/powerpoint/2010/main" val="608203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3622b946bb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3622b946bb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3622b946bb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3622b946bb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3622b946bb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3622b946bb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3622b946bb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3622b946bb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3622b946bb9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3622b946bb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3622b946bb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3622b946bb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3622917f6b4_0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1" name="Google Shape;2121;g3622917f6b4_0_2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3622b946bb9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3622b946bb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3622917f6b4_0_2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2" name="Google Shape;2132;g3622917f6b4_0_2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6"/>
        <p:cNvGrpSpPr/>
        <p:nvPr/>
      </p:nvGrpSpPr>
      <p:grpSpPr>
        <a:xfrm>
          <a:off x="0" y="0"/>
          <a:ext cx="0" cy="0"/>
          <a:chOff x="0" y="0"/>
          <a:chExt cx="0" cy="0"/>
        </a:xfrm>
      </p:grpSpPr>
      <p:sp>
        <p:nvSpPr>
          <p:cNvPr id="2137" name="Google Shape;2137;g3622917f6b4_0_2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8" name="Google Shape;2138;g3622917f6b4_0_2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3622917f6b4_0_1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5" name="Google Shape;2015;g3622917f6b4_0_10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3622917f6b4_0_2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6" name="Google Shape;2146;g3622917f6b4_0_2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3622917f6b4_0_2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4" name="Google Shape;2154;g3622917f6b4_0_2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3"/>
        <p:cNvGrpSpPr/>
        <p:nvPr/>
      </p:nvGrpSpPr>
      <p:grpSpPr>
        <a:xfrm>
          <a:off x="0" y="0"/>
          <a:ext cx="0" cy="0"/>
          <a:chOff x="0" y="0"/>
          <a:chExt cx="0" cy="0"/>
        </a:xfrm>
      </p:grpSpPr>
      <p:sp>
        <p:nvSpPr>
          <p:cNvPr id="2164" name="Google Shape;2164;g3622917f6b4_0_2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5" name="Google Shape;2165;g3622917f6b4_0_2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3622917f6b4_0_2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4" name="Google Shape;2174;g3622917f6b4_0_2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3622917f6b4_0_2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4" name="Google Shape;2184;g3622917f6b4_0_21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3622b946bb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1" name="Google Shape;2191;g3622b946bb9_0_1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3622917f6b4_0_5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3622917f6b4_0_5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3622917f6b4_0_5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3622917f6b4_0_5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3622b946bb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3622b946bb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3622b946bb9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3622b946bb9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3622b946bb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3622b946bb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3622b946bb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9" name="Google Shape;2229;g3622b946bb9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3622b946bb9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5" name="Google Shape;2235;g3622b946bb9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3622b946bb9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3622b946bb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3622b946bb9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8" name="Google Shape;2248;g3622b946bb9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3622917f6b4_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g3622917f6b4_0_10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3622917f6b4_0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7" name="Google Shape;2277;g3622917f6b4_0_1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3622917f6b4_0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7" name="Google Shape;2287;g3622917f6b4_0_1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3622917f6b4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8" name="Google Shape;2298;g3622917f6b4_0_1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3622917f6b4_0_1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9" name="Google Shape;2309;g3622917f6b4_0_1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3622917f6b4_0_1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0" name="Google Shape;2320;g3622917f6b4_0_12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3622b946b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3622b946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3622917f6b4_0_1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7" name="Google Shape;2327;g3622917f6b4_0_12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3622917f6b4_0_1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5" name="Google Shape;2335;g3622917f6b4_0_1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3622917f6b4_0_1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3" name="Google Shape;2343;g3622917f6b4_0_1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3622917f6b4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1" name="Google Shape;2351;g3622917f6b4_0_1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3622917f6b4_0_1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9" name="Google Shape;2359;g3622917f6b4_0_1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3622917f6b4_0_1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9" name="Google Shape;2369;g3622917f6b4_0_1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3622917f6b4_0_1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3" name="Google Shape;2383;g3622917f6b4_0_1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3622917f6b4_0_1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1" name="Google Shape;2391;g3622917f6b4_0_13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3622917f6b4_0_1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1" name="Google Shape;2411;g3622917f6b4_0_1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622917f6b4_0_1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1" name="Google Shape;2421;g3622917f6b4_0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3622b946bb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3622b946bb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3622917f6b4_0_1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5" name="Google Shape;2435;g3622917f6b4_0_12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3622b946bb9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3622b946bb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3622b946bb9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3622b946bb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3622b946bb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3622b946b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3622b946bb9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3622b946bb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3622b946bb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3622b946bb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3622b946bb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3622b946bb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C82CE-37EB-CF31-6DA1-1FBD9E043141}"/>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AR"/>
          </a:p>
        </p:txBody>
      </p:sp>
      <p:sp>
        <p:nvSpPr>
          <p:cNvPr id="3" name="Subtítulo 2">
            <a:extLst>
              <a:ext uri="{FF2B5EF4-FFF2-40B4-BE49-F238E27FC236}">
                <a16:creationId xmlns:a16="http://schemas.microsoft.com/office/drawing/2014/main" id="{26EAD58C-951A-7865-D6FB-F185BCE6CC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AR"/>
          </a:p>
        </p:txBody>
      </p:sp>
      <p:sp>
        <p:nvSpPr>
          <p:cNvPr id="4" name="Marcador de fecha 3">
            <a:extLst>
              <a:ext uri="{FF2B5EF4-FFF2-40B4-BE49-F238E27FC236}">
                <a16:creationId xmlns:a16="http://schemas.microsoft.com/office/drawing/2014/main" id="{4F40EA94-81CD-7BB2-537B-063681D709E1}"/>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5" name="Marcador de pie de página 4">
            <a:extLst>
              <a:ext uri="{FF2B5EF4-FFF2-40B4-BE49-F238E27FC236}">
                <a16:creationId xmlns:a16="http://schemas.microsoft.com/office/drawing/2014/main" id="{AB1ADA5A-C1D7-F315-26C5-E4F2E9F57AD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8D5E8711-1F39-E87A-5FF7-2957DC64D55C}"/>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22114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167D2A-FEAE-59EF-0850-D44B35CDA177}"/>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texto vertical 2">
            <a:extLst>
              <a:ext uri="{FF2B5EF4-FFF2-40B4-BE49-F238E27FC236}">
                <a16:creationId xmlns:a16="http://schemas.microsoft.com/office/drawing/2014/main" id="{81A47F18-794B-CA1E-8279-009FAFEE5D2A}"/>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C5DD52F4-3580-C419-17EC-3105C60A8807}"/>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5" name="Marcador de pie de página 4">
            <a:extLst>
              <a:ext uri="{FF2B5EF4-FFF2-40B4-BE49-F238E27FC236}">
                <a16:creationId xmlns:a16="http://schemas.microsoft.com/office/drawing/2014/main" id="{C8BA43CD-B30F-33FD-5F3E-F6CE68B48042}"/>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74A561B-0C3F-E608-46AD-BA2210D5FD4C}"/>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3156626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014E702-0194-9961-DB8C-C9C6914DC760}"/>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AR"/>
          </a:p>
        </p:txBody>
      </p:sp>
      <p:sp>
        <p:nvSpPr>
          <p:cNvPr id="3" name="Marcador de texto vertical 2">
            <a:extLst>
              <a:ext uri="{FF2B5EF4-FFF2-40B4-BE49-F238E27FC236}">
                <a16:creationId xmlns:a16="http://schemas.microsoft.com/office/drawing/2014/main" id="{33C9F58E-B45A-FB89-E008-9A144003FE34}"/>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4BC518C4-D2A1-83FF-1ED3-3A7E64CC9567}"/>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5" name="Marcador de pie de página 4">
            <a:extLst>
              <a:ext uri="{FF2B5EF4-FFF2-40B4-BE49-F238E27FC236}">
                <a16:creationId xmlns:a16="http://schemas.microsoft.com/office/drawing/2014/main" id="{71109992-ACBF-FAD5-C1C6-9C5457C49F6A}"/>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BC42E91-9617-9A21-0359-99EF428D6C53}"/>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184223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252086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A94B3A-8448-54C3-347E-884E10A5B16A}"/>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9028E981-4D02-CC52-B67E-8E326AA06B7F}"/>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D836FA13-7FAD-30D3-1736-87B24BB1B09F}"/>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5" name="Marcador de pie de página 4">
            <a:extLst>
              <a:ext uri="{FF2B5EF4-FFF2-40B4-BE49-F238E27FC236}">
                <a16:creationId xmlns:a16="http://schemas.microsoft.com/office/drawing/2014/main" id="{E819D04F-79C4-4D33-E363-36BEE365E08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A694FF4-1CA7-1ACF-C1A2-668A963D3EE8}"/>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3736971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A11E02-B762-9247-FB22-696A568A8D1B}"/>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8D0E6F52-0A78-CB26-3A2C-E14878D95D3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208D12FE-4630-3406-512C-3675681721FE}"/>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5" name="Marcador de pie de página 4">
            <a:extLst>
              <a:ext uri="{FF2B5EF4-FFF2-40B4-BE49-F238E27FC236}">
                <a16:creationId xmlns:a16="http://schemas.microsoft.com/office/drawing/2014/main" id="{4D070725-15E5-0027-D649-69A02BB5AC5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B286C39-08DA-AE37-348E-59CF97CBBA81}"/>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334547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25201-5B0D-D530-887D-D8489B3FBE6E}"/>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F7A419DA-952C-4A26-D289-B94974DEECC2}"/>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contenido 3">
            <a:extLst>
              <a:ext uri="{FF2B5EF4-FFF2-40B4-BE49-F238E27FC236}">
                <a16:creationId xmlns:a16="http://schemas.microsoft.com/office/drawing/2014/main" id="{9C440D03-48BE-451B-5475-93E69FCDEC4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5" name="Marcador de fecha 4">
            <a:extLst>
              <a:ext uri="{FF2B5EF4-FFF2-40B4-BE49-F238E27FC236}">
                <a16:creationId xmlns:a16="http://schemas.microsoft.com/office/drawing/2014/main" id="{A3C5EB59-1D6C-9B88-20B1-5DFF6E75547D}"/>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6" name="Marcador de pie de página 5">
            <a:extLst>
              <a:ext uri="{FF2B5EF4-FFF2-40B4-BE49-F238E27FC236}">
                <a16:creationId xmlns:a16="http://schemas.microsoft.com/office/drawing/2014/main" id="{FD98DE6E-A15F-8148-FD1A-40D507A4C964}"/>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38D503E-8743-183C-D306-24C2545A4D2C}"/>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1524374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793C6A-46F0-FBBA-0915-F23CFE24518A}"/>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87DFD5F6-D287-788F-A1A7-C9BF94674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C046B254-091A-4D7D-7CD3-E32F7DB86C89}"/>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5" name="Marcador de texto 4">
            <a:extLst>
              <a:ext uri="{FF2B5EF4-FFF2-40B4-BE49-F238E27FC236}">
                <a16:creationId xmlns:a16="http://schemas.microsoft.com/office/drawing/2014/main" id="{C06730A6-F004-063D-A199-8B9C8A36E9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43635126-3355-5A47-1610-DAC0A3AC993C}"/>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7" name="Marcador de fecha 6">
            <a:extLst>
              <a:ext uri="{FF2B5EF4-FFF2-40B4-BE49-F238E27FC236}">
                <a16:creationId xmlns:a16="http://schemas.microsoft.com/office/drawing/2014/main" id="{EB1AA7ED-7F4D-F00B-AB4B-E96AD6389C34}"/>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8" name="Marcador de pie de página 7">
            <a:extLst>
              <a:ext uri="{FF2B5EF4-FFF2-40B4-BE49-F238E27FC236}">
                <a16:creationId xmlns:a16="http://schemas.microsoft.com/office/drawing/2014/main" id="{4795275A-EEE2-51D4-DE6F-7F1B54491BCC}"/>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016692BD-6BB7-216F-0116-120298AADE00}"/>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2206113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6715F-4654-691B-026B-1EA38A33A2D8}"/>
              </a:ext>
            </a:extLst>
          </p:cNvPr>
          <p:cNvSpPr>
            <a:spLocks noGrp="1"/>
          </p:cNvSpPr>
          <p:nvPr>
            <p:ph type="title"/>
          </p:nvPr>
        </p:nvSpPr>
        <p:spPr/>
        <p:txBody>
          <a:bodyPr/>
          <a:lstStyle/>
          <a:p>
            <a:r>
              <a:rPr lang="es-MX"/>
              <a:t>Haz clic para modificar el estilo de título del patrón</a:t>
            </a:r>
            <a:endParaRPr lang="es-AR"/>
          </a:p>
        </p:txBody>
      </p:sp>
      <p:sp>
        <p:nvSpPr>
          <p:cNvPr id="3" name="Marcador de fecha 2">
            <a:extLst>
              <a:ext uri="{FF2B5EF4-FFF2-40B4-BE49-F238E27FC236}">
                <a16:creationId xmlns:a16="http://schemas.microsoft.com/office/drawing/2014/main" id="{067172AE-D36C-3283-8364-A2E1455CEF84}"/>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4" name="Marcador de pie de página 3">
            <a:extLst>
              <a:ext uri="{FF2B5EF4-FFF2-40B4-BE49-F238E27FC236}">
                <a16:creationId xmlns:a16="http://schemas.microsoft.com/office/drawing/2014/main" id="{5DE68DC9-69C8-0625-CB34-E755B7094069}"/>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FD9BF05A-1591-123F-9439-BA19953A9169}"/>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1650528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983581-9AD8-761B-B13D-C552C55A21FD}"/>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3" name="Marcador de pie de página 2">
            <a:extLst>
              <a:ext uri="{FF2B5EF4-FFF2-40B4-BE49-F238E27FC236}">
                <a16:creationId xmlns:a16="http://schemas.microsoft.com/office/drawing/2014/main" id="{BE74932D-7534-156E-BEA9-3FA451B36698}"/>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325B72B6-748D-F21B-DE00-C155E5C1C767}"/>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2768493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696C10-EB23-8D03-3075-E35125B16A8C}"/>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AR"/>
          </a:p>
        </p:txBody>
      </p:sp>
      <p:sp>
        <p:nvSpPr>
          <p:cNvPr id="3" name="Marcador de contenido 2">
            <a:extLst>
              <a:ext uri="{FF2B5EF4-FFF2-40B4-BE49-F238E27FC236}">
                <a16:creationId xmlns:a16="http://schemas.microsoft.com/office/drawing/2014/main" id="{7C149AA4-1049-9387-BA60-5B2617328F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texto 3">
            <a:extLst>
              <a:ext uri="{FF2B5EF4-FFF2-40B4-BE49-F238E27FC236}">
                <a16:creationId xmlns:a16="http://schemas.microsoft.com/office/drawing/2014/main" id="{B3FE20D7-6EA9-EA76-E17A-06745E7105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F65A13D-C835-B82E-698C-68F17D276598}"/>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6" name="Marcador de pie de página 5">
            <a:extLst>
              <a:ext uri="{FF2B5EF4-FFF2-40B4-BE49-F238E27FC236}">
                <a16:creationId xmlns:a16="http://schemas.microsoft.com/office/drawing/2014/main" id="{9A96557A-B57D-4947-1E53-5FEBC25B762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FFAFA536-9C22-4C3F-5669-FA5F1236F471}"/>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2867101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D73C9F-F818-84FB-C34B-475A670D74B5}"/>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AR"/>
          </a:p>
        </p:txBody>
      </p:sp>
      <p:sp>
        <p:nvSpPr>
          <p:cNvPr id="3" name="Marcador de posición de imagen 2">
            <a:extLst>
              <a:ext uri="{FF2B5EF4-FFF2-40B4-BE49-F238E27FC236}">
                <a16:creationId xmlns:a16="http://schemas.microsoft.com/office/drawing/2014/main" id="{942DEC59-B480-8B0C-3376-53AD5D404F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C5994D00-F2EB-A73E-DBA1-B148D7B91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F91BC881-156B-EFE2-67DA-EA37F8BCD62A}"/>
              </a:ext>
            </a:extLst>
          </p:cNvPr>
          <p:cNvSpPr>
            <a:spLocks noGrp="1"/>
          </p:cNvSpPr>
          <p:nvPr>
            <p:ph type="dt" sz="half" idx="10"/>
          </p:nvPr>
        </p:nvSpPr>
        <p:spPr/>
        <p:txBody>
          <a:bodyPr/>
          <a:lstStyle/>
          <a:p>
            <a:fld id="{652D27AD-4BC7-44A5-9065-16CC8FFCC181}" type="datetimeFigureOut">
              <a:rPr lang="es-AR" smtClean="0"/>
              <a:t>13/7/2025</a:t>
            </a:fld>
            <a:endParaRPr lang="es-AR"/>
          </a:p>
        </p:txBody>
      </p:sp>
      <p:sp>
        <p:nvSpPr>
          <p:cNvPr id="6" name="Marcador de pie de página 5">
            <a:extLst>
              <a:ext uri="{FF2B5EF4-FFF2-40B4-BE49-F238E27FC236}">
                <a16:creationId xmlns:a16="http://schemas.microsoft.com/office/drawing/2014/main" id="{961AF1B2-8873-2E6A-0083-A96C55B7D335}"/>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BF7A19CD-31CA-0D8E-A416-D52595760D0E}"/>
              </a:ext>
            </a:extLst>
          </p:cNvPr>
          <p:cNvSpPr>
            <a:spLocks noGrp="1"/>
          </p:cNvSpPr>
          <p:nvPr>
            <p:ph type="sldNum" sz="quarter" idx="12"/>
          </p:nvPr>
        </p:nvSpPr>
        <p:spPr/>
        <p:txBody>
          <a:bodyPr/>
          <a:lstStyle/>
          <a:p>
            <a:fld id="{F6B727B8-3E60-4281-8688-04CBE3113B69}" type="slidenum">
              <a:rPr lang="es-AR" smtClean="0"/>
              <a:t>‹Nº›</a:t>
            </a:fld>
            <a:endParaRPr lang="es-AR"/>
          </a:p>
        </p:txBody>
      </p:sp>
    </p:spTree>
    <p:extLst>
      <p:ext uri="{BB962C8B-B14F-4D97-AF65-F5344CB8AC3E}">
        <p14:creationId xmlns:p14="http://schemas.microsoft.com/office/powerpoint/2010/main" val="1062484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F159F70-90E5-FFA8-1AF8-956D04568D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AR"/>
          </a:p>
        </p:txBody>
      </p:sp>
      <p:sp>
        <p:nvSpPr>
          <p:cNvPr id="3" name="Marcador de texto 2">
            <a:extLst>
              <a:ext uri="{FF2B5EF4-FFF2-40B4-BE49-F238E27FC236}">
                <a16:creationId xmlns:a16="http://schemas.microsoft.com/office/drawing/2014/main" id="{DCFC7143-B2E5-8049-FF46-51AFE81E9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AR"/>
          </a:p>
        </p:txBody>
      </p:sp>
      <p:sp>
        <p:nvSpPr>
          <p:cNvPr id="4" name="Marcador de fecha 3">
            <a:extLst>
              <a:ext uri="{FF2B5EF4-FFF2-40B4-BE49-F238E27FC236}">
                <a16:creationId xmlns:a16="http://schemas.microsoft.com/office/drawing/2014/main" id="{0A6C6581-AD4D-F555-FE19-174F6CE851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2D27AD-4BC7-44A5-9065-16CC8FFCC181}" type="datetimeFigureOut">
              <a:rPr lang="es-AR" smtClean="0"/>
              <a:t>13/7/2025</a:t>
            </a:fld>
            <a:endParaRPr lang="es-AR"/>
          </a:p>
        </p:txBody>
      </p:sp>
      <p:sp>
        <p:nvSpPr>
          <p:cNvPr id="5" name="Marcador de pie de página 4">
            <a:extLst>
              <a:ext uri="{FF2B5EF4-FFF2-40B4-BE49-F238E27FC236}">
                <a16:creationId xmlns:a16="http://schemas.microsoft.com/office/drawing/2014/main" id="{149EED10-0FF2-97B2-7865-1E36D37EF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AR"/>
          </a:p>
        </p:txBody>
      </p:sp>
      <p:sp>
        <p:nvSpPr>
          <p:cNvPr id="6" name="Marcador de número de diapositiva 5">
            <a:extLst>
              <a:ext uri="{FF2B5EF4-FFF2-40B4-BE49-F238E27FC236}">
                <a16:creationId xmlns:a16="http://schemas.microsoft.com/office/drawing/2014/main" id="{E65C478C-1172-1C8F-792B-2F78A71DE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B727B8-3E60-4281-8688-04CBE3113B69}" type="slidenum">
              <a:rPr lang="es-AR" smtClean="0"/>
              <a:t>‹Nº›</a:t>
            </a:fld>
            <a:endParaRPr lang="es-AR"/>
          </a:p>
        </p:txBody>
      </p:sp>
    </p:spTree>
    <p:extLst>
      <p:ext uri="{BB962C8B-B14F-4D97-AF65-F5344CB8AC3E}">
        <p14:creationId xmlns:p14="http://schemas.microsoft.com/office/powerpoint/2010/main" val="16968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drive.google.com/file/d/1bmXATRs7fEQZLHCfplB5d4y3lbVM1Sd7/view"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drive.google.com/file/d/1wmyfjjQ_PtTtQEQstn4kvAGOa7uL0pVZ/view"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file/d/1qXZFH2cBVu0yp7DHjAOmsSpPoPHqW5UC/view?usp=drive_link"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drive.google.com/file/d/1EzvftKScpXg3qb6thP2lJ7KTzJBVOPNS/view"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drive.google.com/file/d/1zq6FOTbGsWKvB9uVkw0sKiov3YblDJCc/view"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3.jpg"/></Relationships>
</file>

<file path=ppt/slides/_rels/slide52.xml.rels><?xml version="1.0" encoding="UTF-8" standalone="yes"?>
<Relationships xmlns="http://schemas.openxmlformats.org/package/2006/relationships"><Relationship Id="rId3" Type="http://schemas.openxmlformats.org/officeDocument/2006/relationships/hyperlink" Target="http://drive.google.com/file/d/1zq6FOTbGsWKvB9uVkw0sKiov3YblDJCc/view"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3.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98"/>
          <p:cNvSpPr txBox="1">
            <a:spLocks noGrp="1"/>
          </p:cNvSpPr>
          <p:nvPr>
            <p:ph type="ctrTitle"/>
          </p:nvPr>
        </p:nvSpPr>
        <p:spPr>
          <a:xfrm>
            <a:off x="415611" y="483533"/>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s-419" b="1" dirty="0">
                <a:latin typeface="Calibri"/>
                <a:ea typeface="Calibri"/>
                <a:cs typeface="Calibri"/>
                <a:sym typeface="Calibri"/>
              </a:rPr>
              <a:t>Guía práctica</a:t>
            </a:r>
            <a:endParaRPr b="1" dirty="0">
              <a:latin typeface="Calibri"/>
              <a:ea typeface="Calibri"/>
              <a:cs typeface="Calibri"/>
              <a:sym typeface="Calibri"/>
            </a:endParaRPr>
          </a:p>
        </p:txBody>
      </p:sp>
      <p:sp>
        <p:nvSpPr>
          <p:cNvPr id="3" name="Subtítulo 2">
            <a:extLst>
              <a:ext uri="{FF2B5EF4-FFF2-40B4-BE49-F238E27FC236}">
                <a16:creationId xmlns:a16="http://schemas.microsoft.com/office/drawing/2014/main" id="{9CFF1847-D4F0-1EB9-2DC4-7622613570D9}"/>
              </a:ext>
            </a:extLst>
          </p:cNvPr>
          <p:cNvSpPr>
            <a:spLocks noGrp="1"/>
          </p:cNvSpPr>
          <p:nvPr>
            <p:ph type="subTitle" idx="1"/>
          </p:nvPr>
        </p:nvSpPr>
        <p:spPr/>
        <p:txBody>
          <a:bodyPr/>
          <a:lstStyle/>
          <a:p>
            <a:endParaRPr lang="es-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8"/>
        <p:cNvGrpSpPr/>
        <p:nvPr/>
      </p:nvGrpSpPr>
      <p:grpSpPr>
        <a:xfrm>
          <a:off x="0" y="0"/>
          <a:ext cx="0" cy="0"/>
          <a:chOff x="0" y="0"/>
          <a:chExt cx="0" cy="0"/>
        </a:xfrm>
      </p:grpSpPr>
      <p:pic>
        <p:nvPicPr>
          <p:cNvPr id="2079" name="Google Shape;2079;p107"/>
          <p:cNvPicPr preferRelativeResize="0"/>
          <p:nvPr/>
        </p:nvPicPr>
        <p:blipFill>
          <a:blip r:embed="rId3">
            <a:alphaModFix/>
          </a:blip>
          <a:stretch>
            <a:fillRect/>
          </a:stretch>
        </p:blipFill>
        <p:spPr>
          <a:xfrm>
            <a:off x="1" y="2264689"/>
            <a:ext cx="12191999" cy="3618755"/>
          </a:xfrm>
          <a:prstGeom prst="rect">
            <a:avLst/>
          </a:prstGeom>
          <a:noFill/>
          <a:ln>
            <a:noFill/>
          </a:ln>
        </p:spPr>
      </p:pic>
      <p:sp>
        <p:nvSpPr>
          <p:cNvPr id="2080" name="Google Shape;2080;p107"/>
          <p:cNvSpPr/>
          <p:nvPr/>
        </p:nvSpPr>
        <p:spPr>
          <a:xfrm>
            <a:off x="9041633" y="4673333"/>
            <a:ext cx="1720800" cy="238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81" name="Google Shape;2081;p107"/>
          <p:cNvSpPr txBox="1">
            <a:spLocks noGrp="1"/>
          </p:cNvSpPr>
          <p:nvPr>
            <p:ph type="body" idx="1"/>
          </p:nvPr>
        </p:nvSpPr>
        <p:spPr>
          <a:xfrm>
            <a:off x="497467" y="792267"/>
            <a:ext cx="11136400" cy="4390800"/>
          </a:xfrm>
          <a:prstGeom prst="rect">
            <a:avLst/>
          </a:prstGeom>
        </p:spPr>
        <p:txBody>
          <a:bodyPr spcFirstLastPara="1" vert="horz" wrap="square" lIns="121900" tIns="121900" rIns="121900" bIns="121900" rtlCol="0" anchor="t" anchorCtr="0">
            <a:normAutofit/>
          </a:bodyPr>
          <a:lstStyle/>
          <a:p>
            <a:pPr marL="0" indent="0">
              <a:lnSpc>
                <a:spcPct val="105000"/>
              </a:lnSpc>
              <a:buNone/>
            </a:pPr>
            <a:r>
              <a:rPr lang="es-419" sz="2133">
                <a:latin typeface="Calibri"/>
                <a:ea typeface="Calibri"/>
                <a:cs typeface="Calibri"/>
                <a:sym typeface="Calibri"/>
              </a:rPr>
              <a:t>Cuando comenzamos a escribir en cualquier cuadro de texto, aparecen las salidas del módulo anterior. </a:t>
            </a:r>
            <a:endParaRPr sz="2133">
              <a:latin typeface="Calibri"/>
              <a:ea typeface="Calibri"/>
              <a:cs typeface="Calibri"/>
              <a:sym typeface="Calibri"/>
            </a:endParaRPr>
          </a:p>
          <a:p>
            <a:pPr marL="0" indent="0">
              <a:lnSpc>
                <a:spcPct val="105000"/>
              </a:lnSpc>
              <a:spcBef>
                <a:spcPts val="1600"/>
              </a:spcBef>
              <a:spcAft>
                <a:spcPts val="1600"/>
              </a:spcAft>
              <a:buNone/>
            </a:pPr>
            <a:r>
              <a:rPr lang="es-419" sz="2133">
                <a:latin typeface="Calibri"/>
                <a:ea typeface="Calibri"/>
                <a:cs typeface="Calibri"/>
                <a:sym typeface="Calibri"/>
              </a:rPr>
              <a:t>Hacemos click en “ciudad”</a:t>
            </a:r>
            <a:endParaRPr sz="2133">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10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087" name="Google Shape;2087;p108"/>
          <p:cNvPicPr preferRelativeResize="0"/>
          <p:nvPr/>
        </p:nvPicPr>
        <p:blipFill>
          <a:blip r:embed="rId3">
            <a:alphaModFix/>
          </a:blip>
          <a:stretch>
            <a:fillRect/>
          </a:stretch>
        </p:blipFill>
        <p:spPr>
          <a:xfrm>
            <a:off x="1" y="1356951"/>
            <a:ext cx="12192001" cy="4512565"/>
          </a:xfrm>
          <a:prstGeom prst="rect">
            <a:avLst/>
          </a:prstGeom>
          <a:noFill/>
          <a:ln>
            <a:noFill/>
          </a:ln>
        </p:spPr>
      </p:pic>
      <p:sp>
        <p:nvSpPr>
          <p:cNvPr id="2088" name="Google Shape;2088;p108"/>
          <p:cNvSpPr/>
          <p:nvPr/>
        </p:nvSpPr>
        <p:spPr>
          <a:xfrm>
            <a:off x="10909433" y="4458833"/>
            <a:ext cx="769600" cy="690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pic>
        <p:nvPicPr>
          <p:cNvPr id="2089" name="Google Shape;2089;p108"/>
          <p:cNvPicPr preferRelativeResize="0"/>
          <p:nvPr/>
        </p:nvPicPr>
        <p:blipFill>
          <a:blip r:embed="rId4">
            <a:alphaModFix/>
          </a:blip>
          <a:stretch>
            <a:fillRect/>
          </a:stretch>
        </p:blipFill>
        <p:spPr>
          <a:xfrm>
            <a:off x="78700" y="5533822"/>
            <a:ext cx="12192000" cy="1091156"/>
          </a:xfrm>
          <a:prstGeom prst="rect">
            <a:avLst/>
          </a:prstGeom>
          <a:noFill/>
          <a:ln>
            <a:noFill/>
          </a:ln>
        </p:spPr>
      </p:pic>
      <p:sp>
        <p:nvSpPr>
          <p:cNvPr id="2090" name="Google Shape;2090;p108"/>
          <p:cNvSpPr/>
          <p:nvPr/>
        </p:nvSpPr>
        <p:spPr>
          <a:xfrm>
            <a:off x="305533" y="5744233"/>
            <a:ext cx="1731600" cy="616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91" name="Google Shape;2091;p108"/>
          <p:cNvSpPr txBox="1">
            <a:spLocks noGrp="1"/>
          </p:cNvSpPr>
          <p:nvPr>
            <p:ph type="body" idx="1"/>
          </p:nvPr>
        </p:nvSpPr>
        <p:spPr>
          <a:xfrm>
            <a:off x="497467" y="792267"/>
            <a:ext cx="4470800" cy="4390800"/>
          </a:xfrm>
          <a:prstGeom prst="rect">
            <a:avLst/>
          </a:prstGeom>
        </p:spPr>
        <p:txBody>
          <a:bodyPr spcFirstLastPara="1" vert="horz" wrap="square" lIns="121900" tIns="121900" rIns="121900" bIns="121900" rtlCol="0" anchor="t" anchorCtr="0">
            <a:normAutofit/>
          </a:bodyPr>
          <a:lstStyle/>
          <a:p>
            <a:pPr marL="0" indent="0">
              <a:lnSpc>
                <a:spcPct val="105000"/>
              </a:lnSpc>
              <a:spcAft>
                <a:spcPts val="1600"/>
              </a:spcAft>
              <a:buNone/>
            </a:pPr>
            <a:r>
              <a:rPr lang="es-419" sz="2133">
                <a:latin typeface="Calibri"/>
                <a:ea typeface="Calibri"/>
                <a:cs typeface="Calibri"/>
                <a:sym typeface="Calibri"/>
              </a:rPr>
              <a:t>Guardar y ejecutar</a:t>
            </a:r>
            <a:endParaRPr sz="2133">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10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2097" name="Google Shape;2097;p10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098" name="Google Shape;2098;p109"/>
          <p:cNvPicPr preferRelativeResize="0"/>
          <p:nvPr/>
        </p:nvPicPr>
        <p:blipFill>
          <a:blip r:embed="rId3">
            <a:alphaModFix/>
          </a:blip>
          <a:stretch>
            <a:fillRect/>
          </a:stretch>
        </p:blipFill>
        <p:spPr>
          <a:xfrm>
            <a:off x="189400" y="0"/>
            <a:ext cx="11813201"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1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104" name="Google Shape;2104;p110"/>
          <p:cNvPicPr preferRelativeResize="0"/>
          <p:nvPr/>
        </p:nvPicPr>
        <p:blipFill>
          <a:blip r:embed="rId3">
            <a:alphaModFix/>
          </a:blip>
          <a:stretch>
            <a:fillRect/>
          </a:stretch>
        </p:blipFill>
        <p:spPr>
          <a:xfrm>
            <a:off x="0" y="1272204"/>
            <a:ext cx="12192003" cy="4313592"/>
          </a:xfrm>
          <a:prstGeom prst="rect">
            <a:avLst/>
          </a:prstGeom>
          <a:noFill/>
          <a:ln>
            <a:noFill/>
          </a:ln>
        </p:spPr>
      </p:pic>
      <p:sp>
        <p:nvSpPr>
          <p:cNvPr id="2105" name="Google Shape;2105;p110"/>
          <p:cNvSpPr txBox="1">
            <a:spLocks noGrp="1"/>
          </p:cNvSpPr>
          <p:nvPr>
            <p:ph type="body" idx="1"/>
          </p:nvPr>
        </p:nvSpPr>
        <p:spPr>
          <a:xfrm>
            <a:off x="497467" y="792267"/>
            <a:ext cx="11136400" cy="4390800"/>
          </a:xfrm>
          <a:prstGeom prst="rect">
            <a:avLst/>
          </a:prstGeom>
        </p:spPr>
        <p:txBody>
          <a:bodyPr spcFirstLastPara="1" vert="horz" wrap="square" lIns="121900" tIns="121900" rIns="121900" bIns="121900" rtlCol="0" anchor="t" anchorCtr="0">
            <a:normAutofit/>
          </a:bodyPr>
          <a:lstStyle/>
          <a:p>
            <a:pPr marL="0" indent="0">
              <a:lnSpc>
                <a:spcPct val="105000"/>
              </a:lnSpc>
              <a:spcAft>
                <a:spcPts val="1600"/>
              </a:spcAft>
              <a:buNone/>
            </a:pPr>
            <a:r>
              <a:rPr lang="es-419" sz="2133">
                <a:latin typeface="Calibri"/>
                <a:ea typeface="Calibri"/>
                <a:cs typeface="Calibri"/>
                <a:sym typeface="Calibri"/>
              </a:rPr>
              <a:t>Podemos probar distintas ciudades</a:t>
            </a:r>
            <a:endParaRPr sz="2133">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1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2111" name="Google Shape;2111;p11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112" name="Google Shape;2112;p111"/>
          <p:cNvPicPr preferRelativeResize="0"/>
          <p:nvPr/>
        </p:nvPicPr>
        <p:blipFill>
          <a:blip r:embed="rId3">
            <a:alphaModFix/>
          </a:blip>
          <a:stretch>
            <a:fillRect/>
          </a:stretch>
        </p:blipFill>
        <p:spPr>
          <a:xfrm>
            <a:off x="90567" y="540778"/>
            <a:ext cx="12192000" cy="58705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12"/>
          <p:cNvSpPr txBox="1">
            <a:spLocks noGrp="1"/>
          </p:cNvSpPr>
          <p:nvPr>
            <p:ph type="body" idx="1"/>
          </p:nvPr>
        </p:nvSpPr>
        <p:spPr>
          <a:xfrm>
            <a:off x="347700" y="246500"/>
            <a:ext cx="11360800" cy="4555200"/>
          </a:xfrm>
          <a:prstGeom prst="rect">
            <a:avLst/>
          </a:prstGeom>
        </p:spPr>
        <p:txBody>
          <a:bodyPr spcFirstLastPara="1" vert="horz" wrap="square" lIns="121900" tIns="121900" rIns="121900" bIns="121900" rtlCol="0" anchor="t" anchorCtr="0">
            <a:normAutofit/>
          </a:bodyPr>
          <a:lstStyle/>
          <a:p>
            <a:pPr marL="0" indent="0">
              <a:buNone/>
            </a:pPr>
            <a:r>
              <a:rPr lang="es-419">
                <a:latin typeface="Calibri"/>
                <a:ea typeface="Calibri"/>
                <a:cs typeface="Calibri"/>
                <a:sym typeface="Calibri"/>
              </a:rPr>
              <a:t>En este video tenes el paso a paso completo.</a:t>
            </a:r>
            <a:endParaRPr>
              <a:latin typeface="Calibri"/>
              <a:ea typeface="Calibri"/>
              <a:cs typeface="Calibri"/>
              <a:sym typeface="Calibri"/>
            </a:endParaRPr>
          </a:p>
          <a:p>
            <a:pPr marL="0" indent="0">
              <a:spcBef>
                <a:spcPts val="1600"/>
              </a:spcBef>
              <a:spcAft>
                <a:spcPts val="1600"/>
              </a:spcAft>
              <a:buNone/>
            </a:pPr>
            <a:r>
              <a:rPr lang="es-419">
                <a:latin typeface="Calibri"/>
                <a:ea typeface="Calibri"/>
                <a:cs typeface="Calibri"/>
                <a:sym typeface="Calibri"/>
              </a:rPr>
              <a:t>Además, se muestra cómo renombrar variables y módulos; crear carpetas y revisar ejecuciones previas.</a:t>
            </a:r>
            <a:endParaRPr>
              <a:latin typeface="Calibri"/>
              <a:ea typeface="Calibri"/>
              <a:cs typeface="Calibri"/>
              <a:sym typeface="Calibri"/>
            </a:endParaRPr>
          </a:p>
        </p:txBody>
      </p:sp>
      <p:pic>
        <p:nvPicPr>
          <p:cNvPr id="2118" name="Google Shape;2118;p112" title="Clima.mp4">
            <a:hlinkClick r:id="rId3"/>
          </p:cNvPr>
          <p:cNvPicPr preferRelativeResize="0"/>
          <p:nvPr/>
        </p:nvPicPr>
        <p:blipFill>
          <a:blip r:embed="rId4">
            <a:alphaModFix/>
          </a:blip>
          <a:stretch>
            <a:fillRect/>
          </a:stretch>
        </p:blipFill>
        <p:spPr>
          <a:xfrm>
            <a:off x="1386318" y="1929634"/>
            <a:ext cx="9419367" cy="44741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8"/>
                                        </p:tgtEl>
                                        <p:attrNameLst>
                                          <p:attrName>style.visibility</p:attrName>
                                        </p:attrNameLst>
                                      </p:cBhvr>
                                      <p:to>
                                        <p:strVal val="visible"/>
                                      </p:to>
                                    </p:set>
                                    <p:animEffect transition="in" filter="fade">
                                      <p:cBhvr>
                                        <p:cTn id="7" dur="1000"/>
                                        <p:tgtEl>
                                          <p:spTgt spid="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4" name="Google Shape;2124;p113"/>
          <p:cNvSpPr txBox="1">
            <a:spLocks noGrp="1"/>
          </p:cNvSpPr>
          <p:nvPr>
            <p:ph type="title" idx="4294967295"/>
          </p:nvPr>
        </p:nvSpPr>
        <p:spPr>
          <a:xfrm>
            <a:off x="1436914" y="2747115"/>
            <a:ext cx="9318172" cy="910486"/>
          </a:xfrm>
          <a:prstGeom prst="rect">
            <a:avLst/>
          </a:prstGeom>
          <a:solidFill>
            <a:schemeClr val="lt1"/>
          </a:solidFill>
          <a:ln w="2857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p>
            <a:pPr algn="ctr">
              <a:lnSpc>
                <a:spcPct val="100000"/>
              </a:lnSpc>
              <a:spcBef>
                <a:spcPts val="0"/>
              </a:spcBef>
              <a:buSzPts val="2800"/>
            </a:pPr>
            <a:r>
              <a:rPr lang="es-419" b="1" dirty="0"/>
              <a:t>Guardar datos de clima en planilla</a:t>
            </a:r>
            <a:endParaRPr b="1" dirty="0"/>
          </a:p>
          <a:p>
            <a:pPr algn="ctr">
              <a:lnSpc>
                <a:spcPct val="100000"/>
              </a:lnSpc>
              <a:spcBef>
                <a:spcPts val="0"/>
              </a:spcBef>
              <a:buSzPts val="2800"/>
            </a:pPr>
            <a:endParaRPr b="1" dirty="0"/>
          </a:p>
          <a:p>
            <a:pPr algn="ctr">
              <a:lnSpc>
                <a:spcPct val="100000"/>
              </a:lnSpc>
              <a:spcBef>
                <a:spcPts val="0"/>
              </a:spcBef>
              <a:buSzPts val="2800"/>
            </a:pPr>
            <a:endParaRPr b="1"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14"/>
          <p:cNvSpPr txBox="1">
            <a:spLocks noGrp="1"/>
          </p:cNvSpPr>
          <p:nvPr>
            <p:ph type="body" idx="1"/>
          </p:nvPr>
        </p:nvSpPr>
        <p:spPr>
          <a:xfrm>
            <a:off x="347700" y="1493833"/>
            <a:ext cx="11360800" cy="3308000"/>
          </a:xfrm>
          <a:prstGeom prst="rect">
            <a:avLst/>
          </a:prstGeom>
        </p:spPr>
        <p:txBody>
          <a:bodyPr spcFirstLastPara="1" vert="horz" wrap="square" lIns="121900" tIns="121900" rIns="121900" bIns="121900" rtlCol="0" anchor="t" anchorCtr="0">
            <a:normAutofit/>
          </a:bodyPr>
          <a:lstStyle/>
          <a:p>
            <a:pPr marL="0" indent="0">
              <a:buNone/>
            </a:pPr>
            <a:r>
              <a:rPr lang="es-419">
                <a:latin typeface="Calibri"/>
                <a:ea typeface="Calibri"/>
                <a:cs typeface="Calibri"/>
                <a:sym typeface="Calibri"/>
              </a:rPr>
              <a:t>Puedes realizar este escenario a continuación del escenario anterior o crear uno nuevo.</a:t>
            </a:r>
            <a:endParaRPr>
              <a:latin typeface="Calibri"/>
              <a:ea typeface="Calibri"/>
              <a:cs typeface="Calibri"/>
              <a:sym typeface="Calibri"/>
            </a:endParaRPr>
          </a:p>
          <a:p>
            <a:pPr marL="0" indent="0">
              <a:spcBef>
                <a:spcPts val="1600"/>
              </a:spcBef>
              <a:spcAft>
                <a:spcPts val="1600"/>
              </a:spcAft>
              <a:buNone/>
            </a:pPr>
            <a:r>
              <a:rPr lang="es-419">
                <a:latin typeface="Calibri"/>
                <a:ea typeface="Calibri"/>
                <a:cs typeface="Calibri"/>
                <a:sym typeface="Calibri"/>
              </a:rPr>
              <a:t>En este ejemplo usamos una planilla de Google, pero podés usar una de Microsoft 360 que tengas en One Drive. También lo puedes hacer con Airtable como hicimos en la primer clase.</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pic>
        <p:nvPicPr>
          <p:cNvPr id="2134" name="Google Shape;2134;p115"/>
          <p:cNvPicPr preferRelativeResize="0"/>
          <p:nvPr/>
        </p:nvPicPr>
        <p:blipFill rotWithShape="1">
          <a:blip r:embed="rId3">
            <a:alphaModFix/>
          </a:blip>
          <a:srcRect/>
          <a:stretch/>
        </p:blipFill>
        <p:spPr>
          <a:xfrm>
            <a:off x="4435183" y="0"/>
            <a:ext cx="7452503" cy="6858000"/>
          </a:xfrm>
          <a:prstGeom prst="rect">
            <a:avLst/>
          </a:prstGeom>
          <a:noFill/>
          <a:ln>
            <a:noFill/>
          </a:ln>
        </p:spPr>
      </p:pic>
      <p:sp>
        <p:nvSpPr>
          <p:cNvPr id="2135" name="Google Shape;2135;p115"/>
          <p:cNvSpPr txBox="1">
            <a:spLocks noGrp="1"/>
          </p:cNvSpPr>
          <p:nvPr>
            <p:ph type="body" idx="1"/>
          </p:nvPr>
        </p:nvSpPr>
        <p:spPr>
          <a:xfrm>
            <a:off x="538500" y="1441533"/>
            <a:ext cx="3612400" cy="15464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buNone/>
            </a:pPr>
            <a:r>
              <a:rPr lang="es-419" sz="2133"/>
              <a:t>Crear la planilla en Drive.</a:t>
            </a:r>
            <a:endParaRPr sz="2133"/>
          </a:p>
          <a:p>
            <a:pPr marL="0" indent="0">
              <a:lnSpc>
                <a:spcPct val="115000"/>
              </a:lnSpc>
              <a:buNone/>
            </a:pPr>
            <a:r>
              <a:rPr lang="es-419" sz="2133"/>
              <a:t>En la primer fila poné los encabezados de los datos que vas a guardar.</a:t>
            </a:r>
            <a:endParaRPr sz="2133"/>
          </a:p>
          <a:p>
            <a:pPr marL="0" indent="0">
              <a:lnSpc>
                <a:spcPct val="115000"/>
              </a:lnSpc>
              <a:buNone/>
            </a:pPr>
            <a:endParaRPr sz="2133"/>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p116"/>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141" name="Google Shape;2141;p116"/>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142" name="Google Shape;2142;p116"/>
          <p:cNvPicPr preferRelativeResize="0"/>
          <p:nvPr/>
        </p:nvPicPr>
        <p:blipFill rotWithShape="1">
          <a:blip r:embed="rId3">
            <a:alphaModFix/>
          </a:blip>
          <a:srcRect/>
          <a:stretch/>
        </p:blipFill>
        <p:spPr>
          <a:xfrm>
            <a:off x="0" y="48665"/>
            <a:ext cx="12192000" cy="6760673"/>
          </a:xfrm>
          <a:prstGeom prst="rect">
            <a:avLst/>
          </a:prstGeom>
          <a:noFill/>
          <a:ln>
            <a:noFill/>
          </a:ln>
        </p:spPr>
      </p:pic>
      <p:sp>
        <p:nvSpPr>
          <p:cNvPr id="2143" name="Google Shape;2143;p116"/>
          <p:cNvSpPr txBox="1">
            <a:spLocks noGrp="1"/>
          </p:cNvSpPr>
          <p:nvPr>
            <p:ph type="body" idx="1"/>
          </p:nvPr>
        </p:nvSpPr>
        <p:spPr>
          <a:xfrm>
            <a:off x="4528967" y="4208800"/>
            <a:ext cx="4314400" cy="13660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buNone/>
            </a:pPr>
            <a:r>
              <a:rPr lang="es-419" sz="2133"/>
              <a:t>Clic en el módulo.</a:t>
            </a:r>
            <a:endParaRPr sz="2133"/>
          </a:p>
          <a:p>
            <a:pPr marL="0" indent="0">
              <a:lnSpc>
                <a:spcPct val="115000"/>
              </a:lnSpc>
              <a:buNone/>
            </a:pPr>
            <a:r>
              <a:rPr lang="es-419" sz="2133"/>
              <a:t>Ingresar la ciudad.</a:t>
            </a:r>
            <a:endParaRPr sz="2133"/>
          </a:p>
          <a:p>
            <a:pPr marL="0" indent="0">
              <a:lnSpc>
                <a:spcPct val="115000"/>
              </a:lnSpc>
              <a:buNone/>
            </a:pPr>
            <a:r>
              <a:rPr lang="es-419" sz="2133"/>
              <a:t>Luego guardar (Save).</a:t>
            </a:r>
            <a:endParaRPr sz="2133"/>
          </a:p>
          <a:p>
            <a:pPr marL="0" indent="0">
              <a:lnSpc>
                <a:spcPct val="115000"/>
              </a:lnSpc>
              <a:buNone/>
            </a:pPr>
            <a:endParaRPr sz="2133"/>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8" name="Google Shape;2018;p99"/>
          <p:cNvSpPr txBox="1">
            <a:spLocks noGrp="1"/>
          </p:cNvSpPr>
          <p:nvPr>
            <p:ph type="title" idx="4294967295"/>
          </p:nvPr>
        </p:nvSpPr>
        <p:spPr>
          <a:xfrm>
            <a:off x="3162000" y="2735200"/>
            <a:ext cx="7277400" cy="998600"/>
          </a:xfrm>
          <a:prstGeom prst="rect">
            <a:avLst/>
          </a:prstGeom>
          <a:solidFill>
            <a:schemeClr val="lt1"/>
          </a:solidFill>
          <a:ln w="2857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p>
            <a:pPr algn="ctr">
              <a:lnSpc>
                <a:spcPct val="100000"/>
              </a:lnSpc>
              <a:spcBef>
                <a:spcPts val="0"/>
              </a:spcBef>
              <a:buSzPts val="2800"/>
            </a:pPr>
            <a:r>
              <a:rPr lang="es-419" dirty="0"/>
              <a:t>Obtener información del clima</a:t>
            </a:r>
            <a:endParaRPr dirty="0"/>
          </a:p>
          <a:p>
            <a:pPr algn="ctr">
              <a:lnSpc>
                <a:spcPct val="100000"/>
              </a:lnSpc>
              <a:spcBef>
                <a:spcPts val="0"/>
              </a:spcBef>
              <a:buSzPts val="2800"/>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117"/>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149" name="Google Shape;2149;p117"/>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150" name="Google Shape;2150;p117"/>
          <p:cNvPicPr preferRelativeResize="0"/>
          <p:nvPr/>
        </p:nvPicPr>
        <p:blipFill rotWithShape="1">
          <a:blip r:embed="rId3">
            <a:alphaModFix/>
          </a:blip>
          <a:srcRect/>
          <a:stretch/>
        </p:blipFill>
        <p:spPr>
          <a:xfrm>
            <a:off x="1" y="72145"/>
            <a:ext cx="12191999" cy="6713711"/>
          </a:xfrm>
          <a:prstGeom prst="rect">
            <a:avLst/>
          </a:prstGeom>
          <a:noFill/>
          <a:ln>
            <a:noFill/>
          </a:ln>
        </p:spPr>
      </p:pic>
      <p:sp>
        <p:nvSpPr>
          <p:cNvPr id="2151" name="Google Shape;2151;p117"/>
          <p:cNvSpPr txBox="1">
            <a:spLocks noGrp="1"/>
          </p:cNvSpPr>
          <p:nvPr>
            <p:ph type="body" idx="1"/>
          </p:nvPr>
        </p:nvSpPr>
        <p:spPr>
          <a:xfrm>
            <a:off x="257767" y="4863800"/>
            <a:ext cx="7362400" cy="1546400"/>
          </a:xfrm>
          <a:prstGeom prst="rect">
            <a:avLst/>
          </a:prstGeom>
          <a:solidFill>
            <a:srgbClr val="F8F8F8"/>
          </a:solidFill>
          <a:ln>
            <a:noFill/>
          </a:ln>
        </p:spPr>
        <p:txBody>
          <a:bodyPr spcFirstLastPara="1" vert="horz" wrap="square" lIns="121900" tIns="121900" rIns="121900" bIns="121900" rtlCol="0" anchor="t" anchorCtr="0">
            <a:noAutofit/>
          </a:bodyPr>
          <a:lstStyle/>
          <a:p>
            <a:pPr marL="0" indent="0">
              <a:lnSpc>
                <a:spcPct val="115000"/>
              </a:lnSpc>
              <a:buNone/>
            </a:pPr>
            <a:r>
              <a:rPr lang="es-419" sz="2133"/>
              <a:t>Agregar el siguiente módulo: clic en “Google Sheets” y “Add a Row”</a:t>
            </a:r>
            <a:endParaRPr sz="2133"/>
          </a:p>
          <a:p>
            <a:pPr marL="0" indent="0">
              <a:lnSpc>
                <a:spcPct val="115000"/>
              </a:lnSpc>
              <a:buNone/>
            </a:pPr>
            <a:r>
              <a:rPr lang="es-419" sz="2133"/>
              <a:t>Si no tenés la conexión, en </a:t>
            </a:r>
            <a:r>
              <a:rPr lang="es-419" sz="2133" u="sng">
                <a:solidFill>
                  <a:schemeClr val="hlink"/>
                </a:solidFill>
                <a:hlinkClick r:id="" action="ppaction://noaction"/>
              </a:rPr>
              <a:t>Diapositiva 130: Conexión Google Sheet</a:t>
            </a:r>
            <a:r>
              <a:rPr lang="es-419" sz="2133"/>
              <a:t> está la guía para crearla.</a:t>
            </a:r>
            <a:endParaRPr sz="2133"/>
          </a:p>
          <a:p>
            <a:pPr marL="0" indent="0">
              <a:lnSpc>
                <a:spcPct val="115000"/>
              </a:lnSpc>
              <a:buNone/>
            </a:pPr>
            <a:endParaRPr sz="2133"/>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118"/>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157" name="Google Shape;2157;p118"/>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158" name="Google Shape;2158;p118"/>
          <p:cNvPicPr preferRelativeResize="0"/>
          <p:nvPr/>
        </p:nvPicPr>
        <p:blipFill rotWithShape="1">
          <a:blip r:embed="rId3">
            <a:alphaModFix/>
          </a:blip>
          <a:srcRect/>
          <a:stretch/>
        </p:blipFill>
        <p:spPr>
          <a:xfrm>
            <a:off x="415600" y="184200"/>
            <a:ext cx="6732833" cy="6144765"/>
          </a:xfrm>
          <a:prstGeom prst="rect">
            <a:avLst/>
          </a:prstGeom>
          <a:noFill/>
          <a:ln>
            <a:noFill/>
          </a:ln>
        </p:spPr>
      </p:pic>
      <p:pic>
        <p:nvPicPr>
          <p:cNvPr id="2159" name="Google Shape;2159;p118"/>
          <p:cNvPicPr preferRelativeResize="0"/>
          <p:nvPr/>
        </p:nvPicPr>
        <p:blipFill rotWithShape="1">
          <a:blip r:embed="rId4">
            <a:alphaModFix/>
          </a:blip>
          <a:srcRect/>
          <a:stretch/>
        </p:blipFill>
        <p:spPr>
          <a:xfrm>
            <a:off x="7238401" y="170467"/>
            <a:ext cx="4759300" cy="6517067"/>
          </a:xfrm>
          <a:prstGeom prst="rect">
            <a:avLst/>
          </a:prstGeom>
          <a:noFill/>
          <a:ln>
            <a:noFill/>
          </a:ln>
        </p:spPr>
      </p:pic>
      <p:pic>
        <p:nvPicPr>
          <p:cNvPr id="2160" name="Google Shape;2160;p118"/>
          <p:cNvPicPr preferRelativeResize="0"/>
          <p:nvPr/>
        </p:nvPicPr>
        <p:blipFill rotWithShape="1">
          <a:blip r:embed="rId5">
            <a:alphaModFix/>
          </a:blip>
          <a:srcRect b="75331"/>
          <a:stretch/>
        </p:blipFill>
        <p:spPr>
          <a:xfrm>
            <a:off x="2546067" y="4400067"/>
            <a:ext cx="7452533" cy="1691768"/>
          </a:xfrm>
          <a:prstGeom prst="rect">
            <a:avLst/>
          </a:prstGeom>
          <a:noFill/>
          <a:ln w="28575" cap="flat" cmpd="sng">
            <a:solidFill>
              <a:schemeClr val="dk1"/>
            </a:solidFill>
            <a:prstDash val="solid"/>
            <a:round/>
            <a:headEnd type="none" w="sm" len="sm"/>
            <a:tailEnd type="none" w="sm" len="sm"/>
          </a:ln>
        </p:spPr>
      </p:pic>
      <p:sp>
        <p:nvSpPr>
          <p:cNvPr id="2161" name="Google Shape;2161;p118"/>
          <p:cNvSpPr/>
          <p:nvPr/>
        </p:nvSpPr>
        <p:spPr>
          <a:xfrm>
            <a:off x="5667033" y="4400067"/>
            <a:ext cx="3136000" cy="412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162" name="Google Shape;2162;p118"/>
          <p:cNvSpPr/>
          <p:nvPr/>
        </p:nvSpPr>
        <p:spPr>
          <a:xfrm>
            <a:off x="857067" y="2056600"/>
            <a:ext cx="2772400" cy="95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119"/>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168" name="Google Shape;2168;p119"/>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169" name="Google Shape;2169;p119"/>
          <p:cNvPicPr preferRelativeResize="0"/>
          <p:nvPr/>
        </p:nvPicPr>
        <p:blipFill rotWithShape="1">
          <a:blip r:embed="rId3">
            <a:alphaModFix/>
          </a:blip>
          <a:srcRect/>
          <a:stretch/>
        </p:blipFill>
        <p:spPr>
          <a:xfrm>
            <a:off x="84437" y="1"/>
            <a:ext cx="7908323" cy="6857999"/>
          </a:xfrm>
          <a:prstGeom prst="rect">
            <a:avLst/>
          </a:prstGeom>
          <a:noFill/>
          <a:ln>
            <a:noFill/>
          </a:ln>
        </p:spPr>
      </p:pic>
      <p:pic>
        <p:nvPicPr>
          <p:cNvPr id="2170" name="Google Shape;2170;p119"/>
          <p:cNvPicPr preferRelativeResize="0"/>
          <p:nvPr/>
        </p:nvPicPr>
        <p:blipFill rotWithShape="1">
          <a:blip r:embed="rId4">
            <a:alphaModFix/>
          </a:blip>
          <a:srcRect/>
          <a:stretch/>
        </p:blipFill>
        <p:spPr>
          <a:xfrm>
            <a:off x="7154066" y="333383"/>
            <a:ext cx="4954733" cy="6191235"/>
          </a:xfrm>
          <a:prstGeom prst="rect">
            <a:avLst/>
          </a:prstGeom>
          <a:noFill/>
          <a:ln>
            <a:noFill/>
          </a:ln>
        </p:spPr>
      </p:pic>
      <p:sp>
        <p:nvSpPr>
          <p:cNvPr id="2171" name="Google Shape;2171;p119"/>
          <p:cNvSpPr txBox="1">
            <a:spLocks noGrp="1"/>
          </p:cNvSpPr>
          <p:nvPr>
            <p:ph type="body" idx="1"/>
          </p:nvPr>
        </p:nvSpPr>
        <p:spPr>
          <a:xfrm>
            <a:off x="2242367" y="1737967"/>
            <a:ext cx="7362400" cy="868800"/>
          </a:xfrm>
          <a:prstGeom prst="rect">
            <a:avLst/>
          </a:prstGeom>
          <a:solidFill>
            <a:srgbClr val="F8F8F8"/>
          </a:solidFill>
          <a:ln w="19050"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lnSpc>
                <a:spcPct val="115000"/>
              </a:lnSpc>
              <a:buNone/>
            </a:pPr>
            <a:r>
              <a:rPr lang="es-419" sz="2133"/>
              <a:t>Cada columna de la primer fila de la planilla es el encabezado.</a:t>
            </a:r>
            <a:endParaRPr sz="2133"/>
          </a:p>
          <a:p>
            <a:pPr marL="0" indent="0">
              <a:lnSpc>
                <a:spcPct val="115000"/>
              </a:lnSpc>
              <a:buNone/>
            </a:pPr>
            <a:r>
              <a:rPr lang="es-419" sz="2133"/>
              <a:t>Los rectángulos naranjas son la salida del módulo anterior.</a:t>
            </a:r>
            <a:endParaRPr sz="2133"/>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120"/>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177" name="Google Shape;2177;p120"/>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178" name="Google Shape;2178;p120"/>
          <p:cNvPicPr preferRelativeResize="0"/>
          <p:nvPr/>
        </p:nvPicPr>
        <p:blipFill rotWithShape="1">
          <a:blip r:embed="rId3">
            <a:alphaModFix/>
          </a:blip>
          <a:srcRect/>
          <a:stretch/>
        </p:blipFill>
        <p:spPr>
          <a:xfrm>
            <a:off x="1" y="378500"/>
            <a:ext cx="12191999" cy="6101000"/>
          </a:xfrm>
          <a:prstGeom prst="rect">
            <a:avLst/>
          </a:prstGeom>
          <a:noFill/>
          <a:ln>
            <a:noFill/>
          </a:ln>
        </p:spPr>
      </p:pic>
      <p:sp>
        <p:nvSpPr>
          <p:cNvPr id="2179" name="Google Shape;2179;p120"/>
          <p:cNvSpPr txBox="1">
            <a:spLocks noGrp="1"/>
          </p:cNvSpPr>
          <p:nvPr>
            <p:ph type="body" idx="1"/>
          </p:nvPr>
        </p:nvSpPr>
        <p:spPr>
          <a:xfrm>
            <a:off x="3224800" y="4627033"/>
            <a:ext cx="2871200" cy="8688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buNone/>
            </a:pPr>
            <a:r>
              <a:rPr lang="es-419" sz="2133"/>
              <a:t>Ejecutar</a:t>
            </a:r>
            <a:endParaRPr sz="2133"/>
          </a:p>
        </p:txBody>
      </p:sp>
      <p:sp>
        <p:nvSpPr>
          <p:cNvPr id="2180" name="Google Shape;2180;p120"/>
          <p:cNvSpPr/>
          <p:nvPr/>
        </p:nvSpPr>
        <p:spPr>
          <a:xfrm>
            <a:off x="252788" y="5495833"/>
            <a:ext cx="2514400" cy="596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181" name="Google Shape;2181;p120"/>
          <p:cNvSpPr/>
          <p:nvPr/>
        </p:nvSpPr>
        <p:spPr>
          <a:xfrm rot="9489467">
            <a:off x="2829349" y="5168025"/>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121"/>
          <p:cNvPicPr preferRelativeResize="0"/>
          <p:nvPr/>
        </p:nvPicPr>
        <p:blipFill rotWithShape="1">
          <a:blip r:embed="rId3">
            <a:alphaModFix/>
          </a:blip>
          <a:srcRect/>
          <a:stretch/>
        </p:blipFill>
        <p:spPr>
          <a:xfrm>
            <a:off x="2511585" y="383967"/>
            <a:ext cx="8572500" cy="5448300"/>
          </a:xfrm>
          <a:prstGeom prst="rect">
            <a:avLst/>
          </a:prstGeom>
          <a:noFill/>
          <a:ln>
            <a:noFill/>
          </a:ln>
        </p:spPr>
      </p:pic>
      <p:sp>
        <p:nvSpPr>
          <p:cNvPr id="2187" name="Google Shape;2187;p121"/>
          <p:cNvSpPr txBox="1">
            <a:spLocks noGrp="1"/>
          </p:cNvSpPr>
          <p:nvPr>
            <p:ph type="body" idx="1"/>
          </p:nvPr>
        </p:nvSpPr>
        <p:spPr>
          <a:xfrm>
            <a:off x="1532133" y="4231100"/>
            <a:ext cx="2871200" cy="868800"/>
          </a:xfrm>
          <a:prstGeom prst="rect">
            <a:avLst/>
          </a:prstGeom>
          <a:noFill/>
          <a:ln>
            <a:noFill/>
          </a:ln>
        </p:spPr>
        <p:txBody>
          <a:bodyPr spcFirstLastPara="1" vert="horz" wrap="square" lIns="121900" tIns="121900" rIns="121900" bIns="121900" rtlCol="0" anchor="t" anchorCtr="0">
            <a:noAutofit/>
          </a:bodyPr>
          <a:lstStyle/>
          <a:p>
            <a:pPr marL="0" indent="0">
              <a:lnSpc>
                <a:spcPct val="115000"/>
              </a:lnSpc>
              <a:buNone/>
            </a:pPr>
            <a:r>
              <a:rPr lang="es-419" sz="2133" b="1"/>
              <a:t>Chequear</a:t>
            </a:r>
            <a:endParaRPr sz="2133" b="1"/>
          </a:p>
        </p:txBody>
      </p:sp>
      <p:sp>
        <p:nvSpPr>
          <p:cNvPr id="2188" name="Google Shape;2188;p121"/>
          <p:cNvSpPr/>
          <p:nvPr/>
        </p:nvSpPr>
        <p:spPr>
          <a:xfrm>
            <a:off x="2867533" y="4331367"/>
            <a:ext cx="8216400" cy="40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4" name="Google Shape;2194;p122"/>
          <p:cNvSpPr txBox="1">
            <a:spLocks noGrp="1"/>
          </p:cNvSpPr>
          <p:nvPr>
            <p:ph type="title" idx="4294967295"/>
          </p:nvPr>
        </p:nvSpPr>
        <p:spPr>
          <a:xfrm>
            <a:off x="2670000" y="2735200"/>
            <a:ext cx="6852000" cy="693800"/>
          </a:xfrm>
          <a:prstGeom prst="rect">
            <a:avLst/>
          </a:prstGeom>
          <a:solidFill>
            <a:schemeClr val="lt1"/>
          </a:solidFill>
          <a:ln w="2857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p>
            <a:pPr algn="ctr">
              <a:lnSpc>
                <a:spcPct val="100000"/>
              </a:lnSpc>
              <a:spcBef>
                <a:spcPts val="0"/>
              </a:spcBef>
              <a:buSzPts val="2800"/>
            </a:pPr>
            <a:r>
              <a:rPr lang="es-419" b="1" dirty="0"/>
              <a:t>Enviar un </a:t>
            </a:r>
            <a:r>
              <a:rPr lang="es-419" b="1" i="1" dirty="0" err="1"/>
              <a:t>prompt</a:t>
            </a:r>
            <a:r>
              <a:rPr lang="es-419" b="1" i="1" dirty="0"/>
              <a:t> </a:t>
            </a:r>
            <a:r>
              <a:rPr lang="es-419" b="1" dirty="0"/>
              <a:t>a Gemini</a:t>
            </a:r>
            <a:endParaRPr b="1" dirty="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23"/>
          <p:cNvSpPr txBox="1">
            <a:spLocks noGrp="1"/>
          </p:cNvSpPr>
          <p:nvPr>
            <p:ph type="body" idx="1"/>
          </p:nvPr>
        </p:nvSpPr>
        <p:spPr>
          <a:xfrm>
            <a:off x="415600" y="1536633"/>
            <a:ext cx="5593600" cy="4555200"/>
          </a:xfrm>
          <a:prstGeom prst="rect">
            <a:avLst/>
          </a:prstGeom>
        </p:spPr>
        <p:txBody>
          <a:bodyPr spcFirstLastPara="1" vert="horz" wrap="square" lIns="121900" tIns="121900" rIns="121900" bIns="121900" rtlCol="0" anchor="t" anchorCtr="0">
            <a:normAutofit/>
          </a:bodyPr>
          <a:lstStyle/>
          <a:p>
            <a:pPr marL="0" indent="0">
              <a:buNone/>
            </a:pPr>
            <a:r>
              <a:rPr lang="es-419">
                <a:latin typeface="Calibri"/>
                <a:ea typeface="Calibri"/>
                <a:cs typeface="Calibri"/>
                <a:sym typeface="Calibri"/>
              </a:rPr>
              <a:t>Vamos a hacer un escenario donde enviaremos un </a:t>
            </a:r>
            <a:r>
              <a:rPr lang="es-419" i="1">
                <a:latin typeface="Calibri"/>
                <a:ea typeface="Calibri"/>
                <a:cs typeface="Calibri"/>
                <a:sym typeface="Calibri"/>
              </a:rPr>
              <a:t>prompt </a:t>
            </a:r>
            <a:r>
              <a:rPr lang="es-419">
                <a:latin typeface="Calibri"/>
                <a:ea typeface="Calibri"/>
                <a:cs typeface="Calibri"/>
                <a:sym typeface="Calibri"/>
              </a:rPr>
              <a:t>a Gemini. </a:t>
            </a:r>
            <a:endParaRPr>
              <a:latin typeface="Calibri"/>
              <a:ea typeface="Calibri"/>
              <a:cs typeface="Calibri"/>
              <a:sym typeface="Calibri"/>
            </a:endParaRPr>
          </a:p>
          <a:p>
            <a:pPr marL="0" indent="0">
              <a:spcBef>
                <a:spcPts val="1600"/>
              </a:spcBef>
              <a:buNone/>
            </a:pPr>
            <a:r>
              <a:rPr lang="es-419">
                <a:latin typeface="Calibri"/>
                <a:ea typeface="Calibri"/>
                <a:cs typeface="Calibri"/>
                <a:sym typeface="Calibri"/>
              </a:rPr>
              <a:t>Gemini AI -&gt; Create a Completion</a:t>
            </a:r>
            <a:endParaRPr>
              <a:latin typeface="Calibri"/>
              <a:ea typeface="Calibri"/>
              <a:cs typeface="Calibri"/>
              <a:sym typeface="Calibri"/>
            </a:endParaRPr>
          </a:p>
          <a:p>
            <a:pPr marL="0" indent="0">
              <a:spcBef>
                <a:spcPts val="1600"/>
              </a:spcBef>
              <a:buNone/>
            </a:pPr>
            <a:endParaRPr>
              <a:latin typeface="Calibri"/>
              <a:ea typeface="Calibri"/>
              <a:cs typeface="Calibri"/>
              <a:sym typeface="Calibri"/>
            </a:endParaRPr>
          </a:p>
          <a:p>
            <a:pPr marL="0" indent="0">
              <a:spcBef>
                <a:spcPts val="1600"/>
              </a:spcBef>
              <a:buNone/>
            </a:pPr>
            <a:r>
              <a:rPr lang="es-419" sz="2133">
                <a:latin typeface="Calibri"/>
                <a:ea typeface="Calibri"/>
                <a:cs typeface="Calibri"/>
                <a:sym typeface="Calibri"/>
              </a:rPr>
              <a:t>Recordá que debés tener el proyecto de Google; la API de Gemini habilitada. También la API Key para la conexión. En </a:t>
            </a:r>
            <a:r>
              <a:rPr lang="es-419" sz="2133" u="sng">
                <a:solidFill>
                  <a:schemeClr val="hlink"/>
                </a:solidFill>
                <a:latin typeface="Calibri"/>
                <a:ea typeface="Calibri"/>
                <a:cs typeface="Calibri"/>
                <a:sym typeface="Calibri"/>
                <a:hlinkClick r:id="" action="ppaction://noaction"/>
              </a:rPr>
              <a:t>Diapositiva 134: Conexión Gemini</a:t>
            </a:r>
            <a:r>
              <a:rPr lang="es-419" sz="2133">
                <a:latin typeface="Calibri"/>
                <a:ea typeface="Calibri"/>
                <a:cs typeface="Calibri"/>
                <a:sym typeface="Calibri"/>
              </a:rPr>
              <a:t> está la guía para crear la conexión</a:t>
            </a:r>
            <a:endParaRPr sz="2133">
              <a:latin typeface="Calibri"/>
              <a:ea typeface="Calibri"/>
              <a:cs typeface="Calibri"/>
              <a:sym typeface="Calibri"/>
            </a:endParaRPr>
          </a:p>
          <a:p>
            <a:pPr marL="0" indent="0">
              <a:spcBef>
                <a:spcPts val="1600"/>
              </a:spcBef>
              <a:spcAft>
                <a:spcPts val="1600"/>
              </a:spcAft>
              <a:buClr>
                <a:schemeClr val="dk1"/>
              </a:buClr>
              <a:buSzPts val="1100"/>
              <a:buNone/>
            </a:pPr>
            <a:r>
              <a:rPr lang="es-419" sz="2133">
                <a:latin typeface="Calibri"/>
                <a:ea typeface="Calibri"/>
                <a:cs typeface="Calibri"/>
                <a:sym typeface="Calibri"/>
              </a:rPr>
              <a:t>Puedes usar otras </a:t>
            </a:r>
            <a:r>
              <a:rPr lang="es-419" sz="2133" i="1">
                <a:latin typeface="Calibri"/>
                <a:ea typeface="Calibri"/>
                <a:cs typeface="Calibri"/>
                <a:sym typeface="Calibri"/>
              </a:rPr>
              <a:t>apps </a:t>
            </a:r>
            <a:r>
              <a:rPr lang="es-419" sz="2133">
                <a:latin typeface="Calibri"/>
                <a:ea typeface="Calibri"/>
                <a:cs typeface="Calibri"/>
                <a:sym typeface="Calibri"/>
              </a:rPr>
              <a:t>de IAG, por ejemplo OpenAI, Perplexity, Hugging Face,...</a:t>
            </a:r>
            <a:endParaRPr sz="2133">
              <a:latin typeface="Calibri"/>
              <a:ea typeface="Calibri"/>
              <a:cs typeface="Calibri"/>
              <a:sym typeface="Calibri"/>
            </a:endParaRPr>
          </a:p>
        </p:txBody>
      </p:sp>
      <p:pic>
        <p:nvPicPr>
          <p:cNvPr id="2200" name="Google Shape;2200;p123"/>
          <p:cNvPicPr preferRelativeResize="0"/>
          <p:nvPr/>
        </p:nvPicPr>
        <p:blipFill>
          <a:blip r:embed="rId3">
            <a:alphaModFix/>
          </a:blip>
          <a:stretch>
            <a:fillRect/>
          </a:stretch>
        </p:blipFill>
        <p:spPr>
          <a:xfrm>
            <a:off x="6095994" y="1536633"/>
            <a:ext cx="5323367" cy="43276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124"/>
          <p:cNvSpPr txBox="1">
            <a:spLocks noGrp="1"/>
          </p:cNvSpPr>
          <p:nvPr>
            <p:ph type="body" idx="1"/>
          </p:nvPr>
        </p:nvSpPr>
        <p:spPr>
          <a:xfrm>
            <a:off x="132700" y="2058933"/>
            <a:ext cx="3353600" cy="985200"/>
          </a:xfrm>
          <a:prstGeom prst="rect">
            <a:avLst/>
          </a:prstGeom>
          <a:ln w="28575" cap="flat" cmpd="sng">
            <a:solidFill>
              <a:srgbClr val="FF00FF"/>
            </a:solidFill>
            <a:prstDash val="solid"/>
            <a:round/>
            <a:headEnd type="none" w="sm" len="sm"/>
            <a:tailEnd type="none" w="sm" len="sm"/>
          </a:ln>
        </p:spPr>
        <p:txBody>
          <a:bodyPr spcFirstLastPara="1" vert="horz" wrap="square" lIns="121900" tIns="121900" rIns="121900" bIns="121900" rtlCol="0" anchor="t" anchorCtr="0">
            <a:normAutofit fontScale="92500" lnSpcReduction="10000"/>
          </a:bodyPr>
          <a:lstStyle/>
          <a:p>
            <a:pPr marL="0" indent="0">
              <a:spcAft>
                <a:spcPts val="1600"/>
              </a:spcAft>
              <a:buNone/>
            </a:pPr>
            <a:r>
              <a:rPr lang="es-419" sz="2133">
                <a:latin typeface="Calibri"/>
                <a:ea typeface="Calibri"/>
                <a:cs typeface="Calibri"/>
                <a:sym typeface="Calibri"/>
              </a:rPr>
              <a:t>Tenés que usar algún modelo “Flash” (son gratuitos)</a:t>
            </a:r>
            <a:endParaRPr sz="2133">
              <a:latin typeface="Calibri"/>
              <a:ea typeface="Calibri"/>
              <a:cs typeface="Calibri"/>
              <a:sym typeface="Calibri"/>
            </a:endParaRPr>
          </a:p>
        </p:txBody>
      </p:sp>
      <p:pic>
        <p:nvPicPr>
          <p:cNvPr id="2206" name="Google Shape;2206;p124"/>
          <p:cNvPicPr preferRelativeResize="0"/>
          <p:nvPr/>
        </p:nvPicPr>
        <p:blipFill rotWithShape="1">
          <a:blip r:embed="rId3">
            <a:alphaModFix/>
          </a:blip>
          <a:srcRect l="44647"/>
          <a:stretch/>
        </p:blipFill>
        <p:spPr>
          <a:xfrm>
            <a:off x="8755599" y="1301500"/>
            <a:ext cx="3104668" cy="5499933"/>
          </a:xfrm>
          <a:prstGeom prst="rect">
            <a:avLst/>
          </a:prstGeom>
          <a:noFill/>
          <a:ln>
            <a:noFill/>
          </a:ln>
        </p:spPr>
      </p:pic>
      <p:pic>
        <p:nvPicPr>
          <p:cNvPr id="2207" name="Google Shape;2207;p124"/>
          <p:cNvPicPr preferRelativeResize="0"/>
          <p:nvPr/>
        </p:nvPicPr>
        <p:blipFill>
          <a:blip r:embed="rId4">
            <a:alphaModFix/>
          </a:blip>
          <a:stretch>
            <a:fillRect/>
          </a:stretch>
        </p:blipFill>
        <p:spPr>
          <a:xfrm>
            <a:off x="3597148" y="79200"/>
            <a:ext cx="4653371" cy="6858000"/>
          </a:xfrm>
          <a:prstGeom prst="rect">
            <a:avLst/>
          </a:prstGeom>
          <a:noFill/>
          <a:ln>
            <a:noFill/>
          </a:ln>
        </p:spPr>
      </p:pic>
      <p:sp>
        <p:nvSpPr>
          <p:cNvPr id="2208" name="Google Shape;2208;p124"/>
          <p:cNvSpPr txBox="1"/>
          <p:nvPr/>
        </p:nvSpPr>
        <p:spPr>
          <a:xfrm>
            <a:off x="1333900" y="4266433"/>
            <a:ext cx="2050000" cy="828841"/>
          </a:xfrm>
          <a:prstGeom prst="rect">
            <a:avLst/>
          </a:prstGeom>
          <a:noFill/>
          <a:ln w="28575" cap="flat" cmpd="sng">
            <a:solidFill>
              <a:srgbClr val="0000FF"/>
            </a:solidFill>
            <a:prstDash val="solid"/>
            <a:round/>
            <a:headEnd type="none" w="sm" len="sm"/>
            <a:tailEnd type="none" w="sm" len="sm"/>
          </a:ln>
        </p:spPr>
        <p:txBody>
          <a:bodyPr spcFirstLastPara="1" wrap="square" lIns="121900" tIns="121900" rIns="121900" bIns="121900" anchor="t" anchorCtr="0">
            <a:spAutoFit/>
          </a:bodyPr>
          <a:lstStyle/>
          <a:p>
            <a:pPr>
              <a:lnSpc>
                <a:spcPct val="115000"/>
              </a:lnSpc>
              <a:spcAft>
                <a:spcPts val="1600"/>
              </a:spcAft>
            </a:pPr>
            <a:r>
              <a:rPr lang="es-419" sz="2133">
                <a:solidFill>
                  <a:schemeClr val="dk2"/>
                </a:solidFill>
                <a:latin typeface="Calibri"/>
                <a:ea typeface="Calibri"/>
                <a:cs typeface="Calibri"/>
                <a:sym typeface="Calibri"/>
              </a:rPr>
              <a:t>Aquí el </a:t>
            </a:r>
            <a:r>
              <a:rPr lang="es-419" sz="2133" i="1">
                <a:solidFill>
                  <a:schemeClr val="dk2"/>
                </a:solidFill>
                <a:latin typeface="Calibri"/>
                <a:ea typeface="Calibri"/>
                <a:cs typeface="Calibri"/>
                <a:sym typeface="Calibri"/>
              </a:rPr>
              <a:t>prompt</a:t>
            </a:r>
            <a:endParaRPr sz="2133" i="1">
              <a:solidFill>
                <a:schemeClr val="dk2"/>
              </a:solidFill>
              <a:latin typeface="Calibri"/>
              <a:ea typeface="Calibri"/>
              <a:cs typeface="Calibri"/>
              <a:sym typeface="Calibri"/>
            </a:endParaRPr>
          </a:p>
        </p:txBody>
      </p:sp>
      <p:sp>
        <p:nvSpPr>
          <p:cNvPr id="2209" name="Google Shape;2209;p124"/>
          <p:cNvSpPr txBox="1"/>
          <p:nvPr/>
        </p:nvSpPr>
        <p:spPr>
          <a:xfrm>
            <a:off x="8755600" y="237167"/>
            <a:ext cx="3353600" cy="1206315"/>
          </a:xfrm>
          <a:prstGeom prst="rect">
            <a:avLst/>
          </a:prstGeom>
          <a:noFill/>
          <a:ln>
            <a:noFill/>
          </a:ln>
        </p:spPr>
        <p:txBody>
          <a:bodyPr spcFirstLastPara="1" wrap="square" lIns="121900" tIns="121900" rIns="121900" bIns="121900" anchor="t" anchorCtr="0">
            <a:spAutoFit/>
          </a:bodyPr>
          <a:lstStyle/>
          <a:p>
            <a:pPr>
              <a:lnSpc>
                <a:spcPct val="115000"/>
              </a:lnSpc>
              <a:spcAft>
                <a:spcPts val="1600"/>
              </a:spcAft>
            </a:pPr>
            <a:r>
              <a:rPr lang="es-419" sz="2133">
                <a:solidFill>
                  <a:schemeClr val="dk2"/>
                </a:solidFill>
                <a:latin typeface="Calibri"/>
                <a:ea typeface="Calibri"/>
                <a:cs typeface="Calibri"/>
                <a:sym typeface="Calibri"/>
              </a:rPr>
              <a:t>Así vas a ver la respuesta de Gemini, luego de ejecutar</a:t>
            </a:r>
            <a:endParaRPr sz="2133">
              <a:solidFill>
                <a:schemeClr val="dk2"/>
              </a:solidFill>
              <a:latin typeface="Calibri"/>
              <a:ea typeface="Calibri"/>
              <a:cs typeface="Calibri"/>
              <a:sym typeface="Calibri"/>
            </a:endParaRPr>
          </a:p>
        </p:txBody>
      </p:sp>
      <p:sp>
        <p:nvSpPr>
          <p:cNvPr id="2210" name="Google Shape;2210;p124"/>
          <p:cNvSpPr/>
          <p:nvPr/>
        </p:nvSpPr>
        <p:spPr>
          <a:xfrm>
            <a:off x="5986600" y="4368267"/>
            <a:ext cx="2138800" cy="574800"/>
          </a:xfrm>
          <a:prstGeom prst="rect">
            <a:avLst/>
          </a:prstGeom>
          <a:no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11" name="Google Shape;2211;p124"/>
          <p:cNvSpPr/>
          <p:nvPr/>
        </p:nvSpPr>
        <p:spPr>
          <a:xfrm>
            <a:off x="5386300" y="1968600"/>
            <a:ext cx="2739200" cy="574800"/>
          </a:xfrm>
          <a:prstGeom prst="rect">
            <a:avLst/>
          </a:prstGeom>
          <a:noFill/>
          <a:ln w="28575" cap="flat" cmpd="sng">
            <a:solidFill>
              <a:srgbClr val="FF00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12" name="Google Shape;2212;p124"/>
          <p:cNvSpPr txBox="1"/>
          <p:nvPr/>
        </p:nvSpPr>
        <p:spPr>
          <a:xfrm>
            <a:off x="132700" y="3314033"/>
            <a:ext cx="3251200" cy="828841"/>
          </a:xfrm>
          <a:prstGeom prst="rect">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t" anchorCtr="0">
            <a:spAutoFit/>
          </a:bodyPr>
          <a:lstStyle/>
          <a:p>
            <a:pPr>
              <a:lnSpc>
                <a:spcPct val="115000"/>
              </a:lnSpc>
              <a:spcAft>
                <a:spcPts val="1600"/>
              </a:spcAft>
            </a:pPr>
            <a:r>
              <a:rPr lang="es-419" sz="2133">
                <a:solidFill>
                  <a:schemeClr val="dk2"/>
                </a:solidFill>
                <a:latin typeface="Calibri"/>
                <a:ea typeface="Calibri"/>
                <a:cs typeface="Calibri"/>
                <a:sym typeface="Calibri"/>
              </a:rPr>
              <a:t>En “Messages”, “Add Item”</a:t>
            </a:r>
            <a:endParaRPr sz="2133">
              <a:solidFill>
                <a:schemeClr val="dk2"/>
              </a:solidFill>
              <a:latin typeface="Calibri"/>
              <a:ea typeface="Calibri"/>
              <a:cs typeface="Calibri"/>
              <a:sym typeface="Calibri"/>
            </a:endParaRPr>
          </a:p>
        </p:txBody>
      </p:sp>
      <p:sp>
        <p:nvSpPr>
          <p:cNvPr id="2213" name="Google Shape;2213;p124"/>
          <p:cNvSpPr/>
          <p:nvPr/>
        </p:nvSpPr>
        <p:spPr>
          <a:xfrm>
            <a:off x="5386300" y="2543400"/>
            <a:ext cx="940000" cy="218000"/>
          </a:xfrm>
          <a:prstGeom prst="rect">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14" name="Google Shape;2214;p124"/>
          <p:cNvSpPr/>
          <p:nvPr/>
        </p:nvSpPr>
        <p:spPr>
          <a:xfrm>
            <a:off x="7706767" y="6529800"/>
            <a:ext cx="528000" cy="407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sp>
        <p:nvSpPr>
          <p:cNvPr id="2219" name="Google Shape;2219;p1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s-419" b="1">
                <a:latin typeface="Calibri"/>
                <a:ea typeface="Calibri"/>
                <a:cs typeface="Calibri"/>
                <a:sym typeface="Calibri"/>
              </a:rPr>
              <a:t>Usos</a:t>
            </a:r>
            <a:endParaRPr b="1">
              <a:latin typeface="Calibri"/>
              <a:ea typeface="Calibri"/>
              <a:cs typeface="Calibri"/>
              <a:sym typeface="Calibri"/>
            </a:endParaRPr>
          </a:p>
        </p:txBody>
      </p:sp>
      <p:sp>
        <p:nvSpPr>
          <p:cNvPr id="2220" name="Google Shape;2220;p12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lnSpcReduction="10000"/>
          </a:bodyPr>
          <a:lstStyle/>
          <a:p>
            <a:pPr marL="0" indent="0">
              <a:buNone/>
            </a:pPr>
            <a:r>
              <a:rPr lang="es-419">
                <a:latin typeface="Calibri"/>
                <a:ea typeface="Calibri"/>
                <a:cs typeface="Calibri"/>
                <a:sym typeface="Calibri"/>
              </a:rPr>
              <a:t>Puedes usar este módulo en todos los ejercicios.</a:t>
            </a:r>
            <a:endParaRPr>
              <a:latin typeface="Calibri"/>
              <a:ea typeface="Calibri"/>
              <a:cs typeface="Calibri"/>
              <a:sym typeface="Calibri"/>
            </a:endParaRPr>
          </a:p>
          <a:p>
            <a:pPr>
              <a:spcBef>
                <a:spcPts val="1600"/>
              </a:spcBef>
              <a:buFont typeface="Calibri"/>
              <a:buChar char="●"/>
            </a:pPr>
            <a:r>
              <a:rPr lang="es-419">
                <a:latin typeface="Calibri"/>
                <a:ea typeface="Calibri"/>
                <a:cs typeface="Calibri"/>
                <a:sym typeface="Calibri"/>
              </a:rPr>
              <a:t>Podés obtener datos de formularios, planillas y demás. </a:t>
            </a:r>
            <a:endParaRPr>
              <a:latin typeface="Calibri"/>
              <a:ea typeface="Calibri"/>
              <a:cs typeface="Calibri"/>
              <a:sym typeface="Calibri"/>
            </a:endParaRPr>
          </a:p>
          <a:p>
            <a:pPr>
              <a:buFont typeface="Calibri"/>
              <a:buChar char="●"/>
            </a:pPr>
            <a:r>
              <a:rPr lang="es-419">
                <a:latin typeface="Calibri"/>
                <a:ea typeface="Calibri"/>
                <a:cs typeface="Calibri"/>
                <a:sym typeface="Calibri"/>
              </a:rPr>
              <a:t>Luego creas el módulo </a:t>
            </a:r>
            <a:r>
              <a:rPr lang="es-419" b="1">
                <a:latin typeface="Calibri"/>
                <a:ea typeface="Calibri"/>
                <a:cs typeface="Calibri"/>
                <a:sym typeface="Calibri"/>
              </a:rPr>
              <a:t>Gemini Create a Completion</a:t>
            </a:r>
            <a:r>
              <a:rPr lang="es-419">
                <a:latin typeface="Calibri"/>
                <a:ea typeface="Calibri"/>
                <a:cs typeface="Calibri"/>
                <a:sym typeface="Calibri"/>
              </a:rPr>
              <a:t> y envias un </a:t>
            </a:r>
            <a:r>
              <a:rPr lang="es-419" i="1">
                <a:latin typeface="Calibri"/>
                <a:ea typeface="Calibri"/>
                <a:cs typeface="Calibri"/>
                <a:sym typeface="Calibri"/>
              </a:rPr>
              <a:t>prompt </a:t>
            </a:r>
            <a:r>
              <a:rPr lang="es-419">
                <a:latin typeface="Calibri"/>
                <a:ea typeface="Calibri"/>
                <a:cs typeface="Calibri"/>
                <a:sym typeface="Calibri"/>
              </a:rPr>
              <a:t>usando las salidas de los módulos anteriores.</a:t>
            </a:r>
            <a:endParaRPr>
              <a:latin typeface="Calibri"/>
              <a:ea typeface="Calibri"/>
              <a:cs typeface="Calibri"/>
              <a:sym typeface="Calibri"/>
            </a:endParaRPr>
          </a:p>
          <a:p>
            <a:pPr>
              <a:buFont typeface="Calibri"/>
              <a:buChar char="●"/>
            </a:pPr>
            <a:r>
              <a:rPr lang="es-419">
                <a:latin typeface="Calibri"/>
                <a:ea typeface="Calibri"/>
                <a:cs typeface="Calibri"/>
                <a:sym typeface="Calibri"/>
              </a:rPr>
              <a:t>A continuación conectas otro módulo para enviar un correo con la respuesta de Gemini, guardar la respuesta en una celda de una hoja de cálculo, crear la descripción de una tarea y más.</a:t>
            </a:r>
            <a:endParaRPr>
              <a:latin typeface="Calibri"/>
              <a:ea typeface="Calibri"/>
              <a:cs typeface="Calibri"/>
              <a:sym typeface="Calibri"/>
            </a:endParaRPr>
          </a:p>
          <a:p>
            <a:pPr marL="0" indent="0">
              <a:spcBef>
                <a:spcPts val="1600"/>
              </a:spcBef>
              <a:spcAft>
                <a:spcPts val="1600"/>
              </a:spcAft>
              <a:buNone/>
            </a:pPr>
            <a:r>
              <a:rPr lang="es-419">
                <a:latin typeface="Calibri"/>
                <a:ea typeface="Calibri"/>
                <a:cs typeface="Calibri"/>
                <a:sym typeface="Calibri"/>
              </a:rPr>
              <a:t>Incluso, puedes usar este modulo en el ejemplo anterior: con los datos del clima le pedis a Gemini redactar una descripción del día. Luego guardar el resultado en una celda de la tabla.</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s-419" b="1">
                <a:latin typeface="Calibri"/>
                <a:ea typeface="Calibri"/>
                <a:cs typeface="Calibri"/>
                <a:sym typeface="Calibri"/>
              </a:rPr>
              <a:t>Ejemplo</a:t>
            </a:r>
            <a:endParaRPr b="1">
              <a:latin typeface="Calibri"/>
              <a:ea typeface="Calibri"/>
              <a:cs typeface="Calibri"/>
              <a:sym typeface="Calibri"/>
            </a:endParaRPr>
          </a:p>
          <a:p>
            <a:r>
              <a:rPr lang="es-419" sz="2696">
                <a:latin typeface="Calibri"/>
                <a:ea typeface="Calibri"/>
                <a:cs typeface="Calibri"/>
                <a:sym typeface="Calibri"/>
              </a:rPr>
              <a:t>Usá Gemini en lugar de OpenAI</a:t>
            </a:r>
            <a:endParaRPr sz="2696">
              <a:latin typeface="Calibri"/>
              <a:ea typeface="Calibri"/>
              <a:cs typeface="Calibri"/>
              <a:sym typeface="Calibri"/>
            </a:endParaRPr>
          </a:p>
        </p:txBody>
      </p:sp>
      <p:pic>
        <p:nvPicPr>
          <p:cNvPr id="2226" name="Google Shape;2226;p126" title="Clima + OPenAI.mp4">
            <a:hlinkClick r:id="rId3"/>
          </p:cNvPr>
          <p:cNvPicPr preferRelativeResize="0"/>
          <p:nvPr/>
        </p:nvPicPr>
        <p:blipFill>
          <a:blip r:embed="rId4">
            <a:alphaModFix/>
          </a:blip>
          <a:stretch>
            <a:fillRect/>
          </a:stretch>
        </p:blipFill>
        <p:spPr>
          <a:xfrm>
            <a:off x="1362565" y="1780134"/>
            <a:ext cx="9466867" cy="47054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6"/>
                                        </p:tgtEl>
                                        <p:attrNameLst>
                                          <p:attrName>style.visibility</p:attrName>
                                        </p:attrNameLst>
                                      </p:cBhvr>
                                      <p:to>
                                        <p:strVal val="visible"/>
                                      </p:to>
                                    </p:set>
                                    <p:animEffect transition="in" filter="fade">
                                      <p:cBhvr>
                                        <p:cTn id="7" dur="1000"/>
                                        <p:tgtEl>
                                          <p:spTgt spid="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10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s-419" b="1">
                <a:latin typeface="Calibri"/>
                <a:ea typeface="Calibri"/>
                <a:cs typeface="Calibri"/>
                <a:sym typeface="Calibri"/>
              </a:rPr>
              <a:t>Obtener información del clima</a:t>
            </a:r>
            <a:endParaRPr b="1">
              <a:latin typeface="Calibri"/>
              <a:ea typeface="Calibri"/>
              <a:cs typeface="Calibri"/>
              <a:sym typeface="Calibri"/>
            </a:endParaRPr>
          </a:p>
        </p:txBody>
      </p:sp>
      <p:sp>
        <p:nvSpPr>
          <p:cNvPr id="2024" name="Google Shape;2024;p10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s-419">
                <a:latin typeface="Calibri"/>
                <a:ea typeface="Calibri"/>
                <a:cs typeface="Calibri"/>
                <a:sym typeface="Calibri"/>
              </a:rPr>
              <a:t>Comenzaremos con un ejemplo básico que hicimos en la primer clase del módulo.</a:t>
            </a:r>
            <a:endParaRPr>
              <a:latin typeface="Calibri"/>
              <a:ea typeface="Calibri"/>
              <a:cs typeface="Calibri"/>
              <a:sym typeface="Calibri"/>
            </a:endParaRPr>
          </a:p>
          <a:p>
            <a:pPr marL="0" indent="0">
              <a:spcBef>
                <a:spcPts val="1600"/>
              </a:spcBef>
              <a:buNone/>
            </a:pPr>
            <a:r>
              <a:rPr lang="es-419">
                <a:latin typeface="Calibri"/>
                <a:ea typeface="Calibri"/>
                <a:cs typeface="Calibri"/>
                <a:sym typeface="Calibri"/>
              </a:rPr>
              <a:t>Vamos a obtener los datos del clima en una ciudad que nosotros ingresemos.</a:t>
            </a:r>
            <a:endParaRPr>
              <a:latin typeface="Calibri"/>
              <a:ea typeface="Calibri"/>
              <a:cs typeface="Calibri"/>
              <a:sym typeface="Calibri"/>
            </a:endParaRPr>
          </a:p>
          <a:p>
            <a:pPr marL="0" indent="0">
              <a:spcBef>
                <a:spcPts val="1600"/>
              </a:spcBef>
              <a:buNone/>
            </a:pPr>
            <a:r>
              <a:rPr lang="es-419">
                <a:latin typeface="Calibri"/>
                <a:ea typeface="Calibri"/>
                <a:cs typeface="Calibri"/>
                <a:sym typeface="Calibri"/>
              </a:rPr>
              <a:t>Al final del ejemplo tenés un video donde se muestra el paso a paso completo y además:</a:t>
            </a:r>
            <a:endParaRPr>
              <a:latin typeface="Calibri"/>
              <a:ea typeface="Calibri"/>
              <a:cs typeface="Calibri"/>
              <a:sym typeface="Calibri"/>
            </a:endParaRPr>
          </a:p>
          <a:p>
            <a:pPr>
              <a:spcBef>
                <a:spcPts val="1600"/>
              </a:spcBef>
              <a:buFont typeface="Calibri"/>
              <a:buChar char="●"/>
            </a:pPr>
            <a:r>
              <a:rPr lang="es-419">
                <a:latin typeface="Calibri"/>
                <a:ea typeface="Calibri"/>
                <a:cs typeface="Calibri"/>
                <a:sym typeface="Calibri"/>
              </a:rPr>
              <a:t>renombrar módulos y escenarios para mayor legibilidad</a:t>
            </a:r>
            <a:endParaRPr>
              <a:latin typeface="Calibri"/>
              <a:ea typeface="Calibri"/>
              <a:cs typeface="Calibri"/>
              <a:sym typeface="Calibri"/>
            </a:endParaRPr>
          </a:p>
          <a:p>
            <a:pPr>
              <a:buFont typeface="Calibri"/>
              <a:buChar char="●"/>
            </a:pPr>
            <a:r>
              <a:rPr lang="es-419">
                <a:latin typeface="Calibri"/>
                <a:ea typeface="Calibri"/>
                <a:cs typeface="Calibri"/>
                <a:sym typeface="Calibri"/>
              </a:rPr>
              <a:t>crear carpetas para organizar tus escenarios</a:t>
            </a:r>
            <a:endParaRPr>
              <a:latin typeface="Calibri"/>
              <a:ea typeface="Calibri"/>
              <a:cs typeface="Calibri"/>
              <a:sym typeface="Calibri"/>
            </a:endParaRPr>
          </a:p>
          <a:p>
            <a:pPr>
              <a:buFont typeface="Calibri"/>
              <a:buChar char="●"/>
            </a:pPr>
            <a:r>
              <a:rPr lang="es-419">
                <a:latin typeface="Calibri"/>
                <a:ea typeface="Calibri"/>
                <a:cs typeface="Calibri"/>
                <a:sym typeface="Calibri"/>
              </a:rPr>
              <a:t>revisar logs de ejecuciones</a:t>
            </a:r>
            <a:endParaRPr>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2" name="Google Shape;2232;p127"/>
          <p:cNvSpPr txBox="1">
            <a:spLocks noGrp="1"/>
          </p:cNvSpPr>
          <p:nvPr>
            <p:ph type="title" idx="4294967295"/>
          </p:nvPr>
        </p:nvSpPr>
        <p:spPr>
          <a:xfrm>
            <a:off x="2430514" y="2539257"/>
            <a:ext cx="7330971" cy="1510230"/>
          </a:xfrm>
          <a:prstGeom prst="rect">
            <a:avLst/>
          </a:prstGeom>
          <a:solidFill>
            <a:schemeClr val="lt1"/>
          </a:solidFill>
          <a:ln w="28575" cap="flat" cmpd="sng">
            <a:solidFill>
              <a:schemeClr val="dk1"/>
            </a:solidFill>
            <a:prstDash val="solid"/>
            <a:round/>
            <a:headEnd type="none" w="sm" len="sm"/>
            <a:tailEnd type="none" w="sm" len="sm"/>
          </a:ln>
        </p:spPr>
        <p:txBody>
          <a:bodyPr spcFirstLastPara="1" vert="horz" wrap="square" lIns="121900" tIns="121900" rIns="121900" bIns="121900" rtlCol="0" anchor="t" anchorCtr="0">
            <a:noAutofit/>
          </a:bodyPr>
          <a:lstStyle/>
          <a:p>
            <a:pPr algn="ctr">
              <a:lnSpc>
                <a:spcPct val="100000"/>
              </a:lnSpc>
              <a:spcBef>
                <a:spcPts val="0"/>
              </a:spcBef>
              <a:buSzPts val="2800"/>
            </a:pPr>
            <a:r>
              <a:rPr lang="es-419" dirty="0"/>
              <a:t>Enviar </a:t>
            </a:r>
            <a:r>
              <a:rPr lang="es-419" i="1" dirty="0"/>
              <a:t>email </a:t>
            </a:r>
            <a:r>
              <a:rPr lang="es-419" dirty="0"/>
              <a:t>a partir de respuestas de un formulario</a:t>
            </a:r>
            <a:endParaRPr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28"/>
          <p:cNvSpPr txBox="1">
            <a:spLocks noGrp="1"/>
          </p:cNvSpPr>
          <p:nvPr>
            <p:ph type="title"/>
          </p:nvPr>
        </p:nvSpPr>
        <p:spPr>
          <a:xfrm>
            <a:off x="335367" y="412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r>
              <a:rPr lang="es-419" b="1"/>
              <a:t>Automatización de notificaciones de formularios de Google</a:t>
            </a:r>
            <a:endParaRPr b="1"/>
          </a:p>
        </p:txBody>
      </p:sp>
      <p:sp>
        <p:nvSpPr>
          <p:cNvPr id="2238" name="Google Shape;2238;p128"/>
          <p:cNvSpPr txBox="1"/>
          <p:nvPr/>
        </p:nvSpPr>
        <p:spPr>
          <a:xfrm>
            <a:off x="475733" y="1378267"/>
            <a:ext cx="11220400" cy="2592977"/>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s-419" sz="2400">
                <a:solidFill>
                  <a:schemeClr val="dk1"/>
                </a:solidFill>
                <a:latin typeface="Calibri"/>
                <a:ea typeface="Calibri"/>
                <a:cs typeface="Calibri"/>
                <a:sym typeface="Calibri"/>
              </a:rPr>
              <a:t>🎯 Vamos a construir una automatización desde un </a:t>
            </a:r>
            <a:r>
              <a:rPr lang="es-419" sz="2400" i="1">
                <a:solidFill>
                  <a:schemeClr val="dk1"/>
                </a:solidFill>
                <a:latin typeface="Calibri"/>
                <a:ea typeface="Calibri"/>
                <a:cs typeface="Calibri"/>
                <a:sym typeface="Calibri"/>
              </a:rPr>
              <a:t>template</a:t>
            </a:r>
            <a:r>
              <a:rPr lang="es-419"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a:spcBef>
                <a:spcPts val="1333"/>
              </a:spcBef>
              <a:buClr>
                <a:schemeClr val="dk1"/>
              </a:buClr>
              <a:buSzPts val="1800"/>
            </a:pPr>
            <a:r>
              <a:rPr lang="es-419" sz="2400">
                <a:solidFill>
                  <a:schemeClr val="dk1"/>
                </a:solidFill>
                <a:latin typeface="Calibri"/>
                <a:ea typeface="Calibri"/>
                <a:cs typeface="Calibri"/>
                <a:sym typeface="Calibri"/>
              </a:rPr>
              <a:t>🎯 La automatización se encargará de enviar un </a:t>
            </a:r>
            <a:r>
              <a:rPr lang="es-419" sz="2400" i="1">
                <a:solidFill>
                  <a:schemeClr val="dk1"/>
                </a:solidFill>
                <a:latin typeface="Calibri"/>
                <a:ea typeface="Calibri"/>
                <a:cs typeface="Calibri"/>
                <a:sym typeface="Calibri"/>
              </a:rPr>
              <a:t>email </a:t>
            </a:r>
            <a:r>
              <a:rPr lang="es-419" sz="2400">
                <a:solidFill>
                  <a:schemeClr val="dk1"/>
                </a:solidFill>
                <a:latin typeface="Calibri"/>
                <a:ea typeface="Calibri"/>
                <a:cs typeface="Calibri"/>
                <a:sym typeface="Calibri"/>
              </a:rPr>
              <a:t>personalizado cuando se ingresa una respuesta.</a:t>
            </a:r>
            <a:endParaRPr sz="2400">
              <a:solidFill>
                <a:schemeClr val="dk1"/>
              </a:solidFill>
              <a:latin typeface="Calibri"/>
              <a:ea typeface="Calibri"/>
              <a:cs typeface="Calibri"/>
              <a:sym typeface="Calibri"/>
            </a:endParaRPr>
          </a:p>
          <a:p>
            <a:pPr>
              <a:spcBef>
                <a:spcPts val="1333"/>
              </a:spcBef>
              <a:spcAft>
                <a:spcPts val="1333"/>
              </a:spcAft>
              <a:buClr>
                <a:schemeClr val="dk1"/>
              </a:buClr>
              <a:buSzPts val="1800"/>
            </a:pPr>
            <a:r>
              <a:rPr lang="es-419" sz="2400">
                <a:solidFill>
                  <a:schemeClr val="dk1"/>
                </a:solidFill>
                <a:latin typeface="Calibri"/>
                <a:ea typeface="Calibri"/>
                <a:cs typeface="Calibri"/>
                <a:sym typeface="Calibri"/>
              </a:rPr>
              <a:t>🎯 Vas a necesitar un Formulario de Google. Te podés crear uno con dos preguntas o más. </a:t>
            </a:r>
            <a:r>
              <a:rPr lang="es-419" sz="2133" b="1">
                <a:solidFill>
                  <a:schemeClr val="dk1"/>
                </a:solidFill>
                <a:latin typeface="Courier New"/>
                <a:ea typeface="Courier New"/>
                <a:cs typeface="Courier New"/>
                <a:sym typeface="Courier New"/>
              </a:rPr>
              <a:t>🔗 </a:t>
            </a:r>
            <a:r>
              <a:rPr lang="es-419" sz="2400" u="sng">
                <a:solidFill>
                  <a:schemeClr val="accent5"/>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Link del video para crear formulario</a:t>
            </a:r>
            <a:endParaRPr sz="2400">
              <a:solidFill>
                <a:schemeClr val="dk1"/>
              </a:solidFill>
              <a:latin typeface="Calibri"/>
              <a:ea typeface="Calibri"/>
              <a:cs typeface="Calibri"/>
              <a:sym typeface="Calibri"/>
            </a:endParaRPr>
          </a:p>
        </p:txBody>
      </p:sp>
      <p:pic>
        <p:nvPicPr>
          <p:cNvPr id="2239" name="Google Shape;2239;p128"/>
          <p:cNvPicPr preferRelativeResize="0"/>
          <p:nvPr/>
        </p:nvPicPr>
        <p:blipFill rotWithShape="1">
          <a:blip r:embed="rId4">
            <a:alphaModFix/>
          </a:blip>
          <a:srcRect l="44924" t="25600" r="11078" b="28462"/>
          <a:stretch/>
        </p:blipFill>
        <p:spPr>
          <a:xfrm>
            <a:off x="2783933" y="3949567"/>
            <a:ext cx="5364203" cy="27273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pic>
        <p:nvPicPr>
          <p:cNvPr id="2244" name="Google Shape;2244;p129" title="Crear Formulario.mp4">
            <a:hlinkClick r:id="rId3"/>
          </p:cNvPr>
          <p:cNvPicPr preferRelativeResize="0"/>
          <p:nvPr/>
        </p:nvPicPr>
        <p:blipFill>
          <a:blip r:embed="rId4">
            <a:alphaModFix/>
          </a:blip>
          <a:stretch>
            <a:fillRect/>
          </a:stretch>
        </p:blipFill>
        <p:spPr>
          <a:xfrm>
            <a:off x="694984" y="995366"/>
            <a:ext cx="10686835" cy="5650335"/>
          </a:xfrm>
          <a:prstGeom prst="rect">
            <a:avLst/>
          </a:prstGeom>
          <a:noFill/>
          <a:ln>
            <a:noFill/>
          </a:ln>
        </p:spPr>
      </p:pic>
      <p:sp>
        <p:nvSpPr>
          <p:cNvPr id="2245" name="Google Shape;2245;p129"/>
          <p:cNvSpPr txBox="1">
            <a:spLocks noGrp="1"/>
          </p:cNvSpPr>
          <p:nvPr>
            <p:ph type="title"/>
          </p:nvPr>
        </p:nvSpPr>
        <p:spPr>
          <a:xfrm>
            <a:off x="358000" y="2317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r>
              <a:rPr lang="es-419" b="1"/>
              <a:t>Crear formulario de Google</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4"/>
                                        </p:tgtEl>
                                        <p:attrNameLst>
                                          <p:attrName>style.visibility</p:attrName>
                                        </p:attrNameLst>
                                      </p:cBhvr>
                                      <p:to>
                                        <p:strVal val="visible"/>
                                      </p:to>
                                    </p:set>
                                    <p:animEffect transition="in" filter="fade">
                                      <p:cBhvr>
                                        <p:cTn id="7" dur="1000"/>
                                        <p:tgtEl>
                                          <p:spTgt spid="2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30"/>
          <p:cNvSpPr txBox="1">
            <a:spLocks noGrp="1"/>
          </p:cNvSpPr>
          <p:nvPr>
            <p:ph type="title"/>
          </p:nvPr>
        </p:nvSpPr>
        <p:spPr>
          <a:xfrm>
            <a:off x="335367" y="412833"/>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r>
              <a:rPr lang="es-419" b="1"/>
              <a:t>Automatización de notificaciones de formularios de Google</a:t>
            </a:r>
            <a:endParaRPr b="1"/>
          </a:p>
        </p:txBody>
      </p:sp>
      <p:sp>
        <p:nvSpPr>
          <p:cNvPr id="2251" name="Google Shape;2251;p130"/>
          <p:cNvSpPr txBox="1"/>
          <p:nvPr/>
        </p:nvSpPr>
        <p:spPr>
          <a:xfrm>
            <a:off x="475733" y="1378268"/>
            <a:ext cx="11220400" cy="615513"/>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s-419" sz="2400">
                <a:solidFill>
                  <a:schemeClr val="dk1"/>
                </a:solidFill>
                <a:latin typeface="Calibri"/>
                <a:ea typeface="Calibri"/>
                <a:cs typeface="Calibri"/>
                <a:sym typeface="Calibri"/>
              </a:rPr>
              <a:t>🎯 La automatización se encargará de enviar un </a:t>
            </a:r>
            <a:r>
              <a:rPr lang="es-419" sz="2400" i="1">
                <a:solidFill>
                  <a:schemeClr val="dk1"/>
                </a:solidFill>
                <a:latin typeface="Calibri"/>
                <a:ea typeface="Calibri"/>
                <a:cs typeface="Calibri"/>
                <a:sym typeface="Calibri"/>
              </a:rPr>
              <a:t>email </a:t>
            </a:r>
            <a:r>
              <a:rPr lang="es-419" sz="2400">
                <a:solidFill>
                  <a:schemeClr val="dk1"/>
                </a:solidFill>
                <a:latin typeface="Calibri"/>
                <a:ea typeface="Calibri"/>
                <a:cs typeface="Calibri"/>
                <a:sym typeface="Calibri"/>
              </a:rPr>
              <a:t>cuando se ingresa una respuesta.</a:t>
            </a:r>
            <a:endParaRPr sz="2400">
              <a:solidFill>
                <a:schemeClr val="dk1"/>
              </a:solidFill>
              <a:latin typeface="Calibri"/>
              <a:ea typeface="Calibri"/>
              <a:cs typeface="Calibri"/>
              <a:sym typeface="Calibri"/>
            </a:endParaRPr>
          </a:p>
        </p:txBody>
      </p:sp>
      <p:pic>
        <p:nvPicPr>
          <p:cNvPr id="2252" name="Google Shape;2252;p130" title="download.png"/>
          <p:cNvPicPr preferRelativeResize="0"/>
          <p:nvPr/>
        </p:nvPicPr>
        <p:blipFill rotWithShape="1">
          <a:blip r:embed="rId3">
            <a:alphaModFix/>
          </a:blip>
          <a:srcRect/>
          <a:stretch/>
        </p:blipFill>
        <p:spPr>
          <a:xfrm>
            <a:off x="3361865" y="2195703"/>
            <a:ext cx="1396000" cy="1922267"/>
          </a:xfrm>
          <a:prstGeom prst="rect">
            <a:avLst/>
          </a:prstGeom>
          <a:noFill/>
          <a:ln>
            <a:noFill/>
          </a:ln>
        </p:spPr>
      </p:pic>
      <p:pic>
        <p:nvPicPr>
          <p:cNvPr id="2253" name="Google Shape;2253;p130" title="download.png"/>
          <p:cNvPicPr preferRelativeResize="0"/>
          <p:nvPr/>
        </p:nvPicPr>
        <p:blipFill rotWithShape="1">
          <a:blip r:embed="rId4">
            <a:alphaModFix/>
          </a:blip>
          <a:srcRect/>
          <a:stretch/>
        </p:blipFill>
        <p:spPr>
          <a:xfrm>
            <a:off x="7207481" y="2600967"/>
            <a:ext cx="1484200" cy="1111733"/>
          </a:xfrm>
          <a:prstGeom prst="rect">
            <a:avLst/>
          </a:prstGeom>
          <a:noFill/>
          <a:ln>
            <a:noFill/>
          </a:ln>
        </p:spPr>
      </p:pic>
      <p:sp>
        <p:nvSpPr>
          <p:cNvPr id="2254" name="Google Shape;2254;p130"/>
          <p:cNvSpPr txBox="1"/>
          <p:nvPr/>
        </p:nvSpPr>
        <p:spPr>
          <a:xfrm>
            <a:off x="485800" y="4396000"/>
            <a:ext cx="11220400" cy="2215566"/>
          </a:xfrm>
          <a:prstGeom prst="rect">
            <a:avLst/>
          </a:prstGeom>
          <a:noFill/>
          <a:ln>
            <a:noFill/>
          </a:ln>
        </p:spPr>
        <p:txBody>
          <a:bodyPr spcFirstLastPara="1" wrap="square" lIns="121900" tIns="121900" rIns="121900" bIns="121900" anchor="t" anchorCtr="0">
            <a:spAutoFit/>
          </a:bodyPr>
          <a:lstStyle/>
          <a:p>
            <a:pPr>
              <a:buClr>
                <a:srgbClr val="000000"/>
              </a:buClr>
              <a:buSzPts val="1600"/>
            </a:pPr>
            <a:r>
              <a:rPr lang="es-419" sz="2133">
                <a:solidFill>
                  <a:schemeClr val="dk1"/>
                </a:solidFill>
                <a:latin typeface="Calibri"/>
                <a:ea typeface="Calibri"/>
                <a:cs typeface="Calibri"/>
                <a:sym typeface="Calibri"/>
              </a:rPr>
              <a:t>¿Se puede hacer configurando el formulario desde Google, sin Make?</a:t>
            </a:r>
            <a:endParaRPr sz="2133">
              <a:solidFill>
                <a:schemeClr val="dk1"/>
              </a:solidFill>
              <a:latin typeface="Calibri"/>
              <a:ea typeface="Calibri"/>
              <a:cs typeface="Calibri"/>
              <a:sym typeface="Calibri"/>
            </a:endParaRPr>
          </a:p>
          <a:p>
            <a:pPr>
              <a:buClr>
                <a:srgbClr val="000000"/>
              </a:buClr>
              <a:buSzPts val="1600"/>
            </a:pPr>
            <a:r>
              <a:rPr lang="es-419" sz="2133">
                <a:solidFill>
                  <a:schemeClr val="dk1"/>
                </a:solidFill>
                <a:latin typeface="Calibri"/>
                <a:ea typeface="Calibri"/>
                <a:cs typeface="Calibri"/>
                <a:sym typeface="Calibri"/>
              </a:rPr>
              <a:t>	Desde la configuración del formulario no podemos enviar respuesta a direcciones </a:t>
            </a:r>
            <a:endParaRPr sz="2133">
              <a:solidFill>
                <a:schemeClr val="dk1"/>
              </a:solidFill>
              <a:latin typeface="Calibri"/>
              <a:ea typeface="Calibri"/>
              <a:cs typeface="Calibri"/>
              <a:sym typeface="Calibri"/>
            </a:endParaRPr>
          </a:p>
          <a:p>
            <a:pPr marL="609585">
              <a:buClr>
                <a:srgbClr val="000000"/>
              </a:buClr>
              <a:buSzPts val="1600"/>
            </a:pPr>
            <a:r>
              <a:rPr lang="es-419" sz="2133">
                <a:solidFill>
                  <a:schemeClr val="dk1"/>
                </a:solidFill>
                <a:latin typeface="Calibri"/>
                <a:ea typeface="Calibri"/>
                <a:cs typeface="Calibri"/>
                <a:sym typeface="Calibri"/>
              </a:rPr>
              <a:t>que no son propietario del formulario, no. Además no podemos enviar a muchas direcciones. Tampoco podemos crear un mensaje personalizado.</a:t>
            </a:r>
            <a:endParaRPr sz="2133">
              <a:solidFill>
                <a:schemeClr val="dk1"/>
              </a:solidFill>
              <a:latin typeface="Calibri"/>
              <a:ea typeface="Calibri"/>
              <a:cs typeface="Calibri"/>
              <a:sym typeface="Calibri"/>
            </a:endParaRPr>
          </a:p>
          <a:p>
            <a:pPr>
              <a:buClr>
                <a:srgbClr val="000000"/>
              </a:buClr>
              <a:buSzPts val="1600"/>
            </a:pPr>
            <a:r>
              <a:rPr lang="es-419" sz="2133">
                <a:solidFill>
                  <a:schemeClr val="dk1"/>
                </a:solidFill>
                <a:latin typeface="Calibri"/>
                <a:ea typeface="Calibri"/>
                <a:cs typeface="Calibri"/>
                <a:sym typeface="Calibri"/>
              </a:rPr>
              <a:t>¿Otra forma de hacerlo?</a:t>
            </a:r>
            <a:endParaRPr sz="2133">
              <a:solidFill>
                <a:schemeClr val="dk1"/>
              </a:solidFill>
              <a:latin typeface="Calibri"/>
              <a:ea typeface="Calibri"/>
              <a:cs typeface="Calibri"/>
              <a:sym typeface="Calibri"/>
            </a:endParaRPr>
          </a:p>
          <a:p>
            <a:pPr>
              <a:buClr>
                <a:srgbClr val="000000"/>
              </a:buClr>
              <a:buSzPts val="1600"/>
            </a:pPr>
            <a:r>
              <a:rPr lang="es-419" sz="2133">
                <a:solidFill>
                  <a:schemeClr val="dk1"/>
                </a:solidFill>
                <a:latin typeface="Calibri"/>
                <a:ea typeface="Calibri"/>
                <a:cs typeface="Calibri"/>
                <a:sym typeface="Calibri"/>
              </a:rPr>
              <a:t>	Muchas, incluso con AppScript, pero necesitamos saber programar.</a:t>
            </a:r>
            <a:endParaRPr sz="2133">
              <a:solidFill>
                <a:schemeClr val="dk1"/>
              </a:solidFill>
              <a:latin typeface="Calibri"/>
              <a:ea typeface="Calibri"/>
              <a:cs typeface="Calibri"/>
              <a:sym typeface="Calibri"/>
            </a:endParaRPr>
          </a:p>
        </p:txBody>
      </p:sp>
      <p:cxnSp>
        <p:nvCxnSpPr>
          <p:cNvPr id="2255" name="Google Shape;2255;p130"/>
          <p:cNvCxnSpPr>
            <a:stCxn id="2252" idx="3"/>
            <a:endCxn id="2253" idx="1"/>
          </p:cNvCxnSpPr>
          <p:nvPr/>
        </p:nvCxnSpPr>
        <p:spPr>
          <a:xfrm>
            <a:off x="4757865" y="3156836"/>
            <a:ext cx="2449600" cy="0"/>
          </a:xfrm>
          <a:prstGeom prst="straightConnector1">
            <a:avLst/>
          </a:prstGeom>
          <a:noFill/>
          <a:ln w="28575" cap="flat" cmpd="sng">
            <a:solidFill>
              <a:schemeClr val="dk1"/>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31"/>
          <p:cNvSpPr/>
          <p:nvPr/>
        </p:nvSpPr>
        <p:spPr>
          <a:xfrm>
            <a:off x="640167" y="167"/>
            <a:ext cx="4954400" cy="6858000"/>
          </a:xfrm>
          <a:prstGeom prst="rect">
            <a:avLst/>
          </a:prstGeom>
          <a:solidFill>
            <a:srgbClr val="F0EBF8"/>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pic>
        <p:nvPicPr>
          <p:cNvPr id="2261" name="Google Shape;2261;p131"/>
          <p:cNvPicPr preferRelativeResize="0"/>
          <p:nvPr/>
        </p:nvPicPr>
        <p:blipFill rotWithShape="1">
          <a:blip r:embed="rId3">
            <a:alphaModFix/>
          </a:blip>
          <a:srcRect/>
          <a:stretch/>
        </p:blipFill>
        <p:spPr>
          <a:xfrm>
            <a:off x="6096000" y="230034"/>
            <a:ext cx="5755101" cy="4365933"/>
          </a:xfrm>
          <a:prstGeom prst="rect">
            <a:avLst/>
          </a:prstGeom>
          <a:noFill/>
          <a:ln w="28575" cap="flat" cmpd="sng">
            <a:solidFill>
              <a:schemeClr val="dk1"/>
            </a:solidFill>
            <a:prstDash val="solid"/>
            <a:round/>
            <a:headEnd type="none" w="sm" len="sm"/>
            <a:tailEnd type="none" w="sm" len="sm"/>
          </a:ln>
        </p:spPr>
      </p:pic>
      <p:pic>
        <p:nvPicPr>
          <p:cNvPr id="2262" name="Google Shape;2262;p131"/>
          <p:cNvPicPr preferRelativeResize="0"/>
          <p:nvPr/>
        </p:nvPicPr>
        <p:blipFill rotWithShape="1">
          <a:blip r:embed="rId4">
            <a:alphaModFix/>
          </a:blip>
          <a:srcRect t="10817"/>
          <a:stretch/>
        </p:blipFill>
        <p:spPr>
          <a:xfrm>
            <a:off x="741767" y="101601"/>
            <a:ext cx="4721901" cy="4211065"/>
          </a:xfrm>
          <a:prstGeom prst="rect">
            <a:avLst/>
          </a:prstGeom>
          <a:noFill/>
          <a:ln>
            <a:noFill/>
          </a:ln>
        </p:spPr>
      </p:pic>
      <p:pic>
        <p:nvPicPr>
          <p:cNvPr id="2263" name="Google Shape;2263;p131" title="download.png"/>
          <p:cNvPicPr preferRelativeResize="0"/>
          <p:nvPr/>
        </p:nvPicPr>
        <p:blipFill rotWithShape="1">
          <a:blip r:embed="rId5">
            <a:alphaModFix/>
          </a:blip>
          <a:srcRect/>
          <a:stretch/>
        </p:blipFill>
        <p:spPr>
          <a:xfrm>
            <a:off x="2539732" y="1451869"/>
            <a:ext cx="1396000" cy="1922267"/>
          </a:xfrm>
          <a:prstGeom prst="rect">
            <a:avLst/>
          </a:prstGeom>
          <a:noFill/>
          <a:ln>
            <a:noFill/>
          </a:ln>
        </p:spPr>
      </p:pic>
      <p:pic>
        <p:nvPicPr>
          <p:cNvPr id="2264" name="Google Shape;2264;p131"/>
          <p:cNvPicPr preferRelativeResize="0"/>
          <p:nvPr/>
        </p:nvPicPr>
        <p:blipFill rotWithShape="1">
          <a:blip r:embed="rId6">
            <a:alphaModFix/>
          </a:blip>
          <a:srcRect/>
          <a:stretch/>
        </p:blipFill>
        <p:spPr>
          <a:xfrm>
            <a:off x="904869" y="1169733"/>
            <a:ext cx="4362867" cy="5494435"/>
          </a:xfrm>
          <a:prstGeom prst="rect">
            <a:avLst/>
          </a:prstGeom>
          <a:noFill/>
          <a:ln>
            <a:noFill/>
          </a:ln>
        </p:spPr>
      </p:pic>
      <p:sp>
        <p:nvSpPr>
          <p:cNvPr id="2265" name="Google Shape;2265;p131"/>
          <p:cNvSpPr/>
          <p:nvPr/>
        </p:nvSpPr>
        <p:spPr>
          <a:xfrm>
            <a:off x="1006467" y="1451867"/>
            <a:ext cx="557600" cy="352800"/>
          </a:xfrm>
          <a:prstGeom prst="rect">
            <a:avLst/>
          </a:prstGeom>
          <a:noFill/>
          <a:ln w="9525" cap="flat" cmpd="sng">
            <a:solidFill>
              <a:srgbClr val="20109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66" name="Google Shape;2266;p131"/>
          <p:cNvSpPr/>
          <p:nvPr/>
        </p:nvSpPr>
        <p:spPr>
          <a:xfrm>
            <a:off x="1006467" y="2457167"/>
            <a:ext cx="838400" cy="352800"/>
          </a:xfrm>
          <a:prstGeom prst="rect">
            <a:avLst/>
          </a:prstGeom>
          <a:noFill/>
          <a:ln w="9525" cap="flat" cmpd="sng">
            <a:solidFill>
              <a:srgbClr val="20109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67" name="Google Shape;2267;p131"/>
          <p:cNvSpPr/>
          <p:nvPr/>
        </p:nvSpPr>
        <p:spPr>
          <a:xfrm>
            <a:off x="1006467" y="3374133"/>
            <a:ext cx="1901200" cy="4760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68" name="Google Shape;2268;p131"/>
          <p:cNvSpPr/>
          <p:nvPr/>
        </p:nvSpPr>
        <p:spPr>
          <a:xfrm>
            <a:off x="1564067" y="4414300"/>
            <a:ext cx="2927600" cy="658800"/>
          </a:xfrm>
          <a:prstGeom prst="rect">
            <a:avLst/>
          </a:prstGeom>
          <a:noFill/>
          <a:ln w="952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69" name="Google Shape;2269;p131"/>
          <p:cNvSpPr/>
          <p:nvPr/>
        </p:nvSpPr>
        <p:spPr>
          <a:xfrm>
            <a:off x="1006467" y="5820067"/>
            <a:ext cx="738000" cy="256000"/>
          </a:xfrm>
          <a:prstGeom prst="rect">
            <a:avLst/>
          </a:prstGeom>
          <a:noFill/>
          <a:ln w="9525" cap="flat" cmpd="sng">
            <a:solidFill>
              <a:srgbClr val="FFC8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70" name="Google Shape;2270;p131"/>
          <p:cNvSpPr/>
          <p:nvPr/>
        </p:nvSpPr>
        <p:spPr>
          <a:xfrm>
            <a:off x="6603833" y="2809967"/>
            <a:ext cx="738000" cy="256000"/>
          </a:xfrm>
          <a:prstGeom prst="rect">
            <a:avLst/>
          </a:prstGeom>
          <a:noFill/>
          <a:ln w="9525" cap="flat" cmpd="sng">
            <a:solidFill>
              <a:srgbClr val="FFC8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71" name="Google Shape;2271;p131"/>
          <p:cNvSpPr/>
          <p:nvPr/>
        </p:nvSpPr>
        <p:spPr>
          <a:xfrm>
            <a:off x="7061167" y="2608567"/>
            <a:ext cx="418400" cy="201600"/>
          </a:xfrm>
          <a:prstGeom prst="rect">
            <a:avLst/>
          </a:prstGeom>
          <a:noFill/>
          <a:ln w="952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72" name="Google Shape;2272;p131"/>
          <p:cNvSpPr/>
          <p:nvPr/>
        </p:nvSpPr>
        <p:spPr>
          <a:xfrm>
            <a:off x="7061167" y="2333967"/>
            <a:ext cx="2443600" cy="2560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73" name="Google Shape;2273;p131"/>
          <p:cNvSpPr/>
          <p:nvPr/>
        </p:nvSpPr>
        <p:spPr>
          <a:xfrm>
            <a:off x="6923433" y="2113767"/>
            <a:ext cx="1157600" cy="201600"/>
          </a:xfrm>
          <a:prstGeom prst="rect">
            <a:avLst/>
          </a:prstGeom>
          <a:noFill/>
          <a:ln w="9525" cap="flat" cmpd="sng">
            <a:solidFill>
              <a:srgbClr val="20109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74" name="Google Shape;2274;p131"/>
          <p:cNvSpPr txBox="1"/>
          <p:nvPr/>
        </p:nvSpPr>
        <p:spPr>
          <a:xfrm>
            <a:off x="6156351" y="5073101"/>
            <a:ext cx="5634400" cy="984845"/>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Datos del formulario enviados por correo mediante la automatización.</a:t>
            </a:r>
            <a:endParaRPr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32"/>
          <p:cNvSpPr txBox="1">
            <a:spLocks noGrp="1"/>
          </p:cNvSpPr>
          <p:nvPr>
            <p:ph type="body" idx="1"/>
          </p:nvPr>
        </p:nvSpPr>
        <p:spPr>
          <a:xfrm>
            <a:off x="7213700" y="257133"/>
            <a:ext cx="4858000" cy="2610400"/>
          </a:xfrm>
          <a:prstGeom prst="rect">
            <a:avLst/>
          </a:prstGeom>
          <a:noFill/>
          <a:ln>
            <a:noFill/>
          </a:ln>
        </p:spPr>
        <p:txBody>
          <a:bodyPr spcFirstLastPara="1" vert="horz" wrap="square" lIns="121900" tIns="121900" rIns="121900" bIns="121900" rtlCol="0" anchor="t" anchorCtr="0">
            <a:normAutofit fontScale="62500" lnSpcReduction="20000"/>
          </a:bodyPr>
          <a:lstStyle/>
          <a:p>
            <a:pPr marL="0" indent="0">
              <a:lnSpc>
                <a:spcPct val="115000"/>
              </a:lnSpc>
              <a:buSzPct val="108108"/>
              <a:buNone/>
            </a:pPr>
            <a:r>
              <a:rPr lang="es-419"/>
              <a:t>📑 Debemos crear un formulario o utilizar uno existente. </a:t>
            </a:r>
            <a:endParaRPr/>
          </a:p>
          <a:p>
            <a:pPr marL="0" indent="0">
              <a:lnSpc>
                <a:spcPct val="115000"/>
              </a:lnSpc>
              <a:buSzPct val="108108"/>
              <a:buNone/>
            </a:pPr>
            <a:r>
              <a:rPr lang="es-419"/>
              <a:t>👉 Debe ser propiedad de la cuenta que se usó para la conexión.</a:t>
            </a:r>
            <a:endParaRPr/>
          </a:p>
          <a:p>
            <a:pPr marL="0" indent="0">
              <a:lnSpc>
                <a:spcPct val="115000"/>
              </a:lnSpc>
              <a:buSzPct val="108108"/>
              <a:buNone/>
            </a:pPr>
            <a:r>
              <a:rPr lang="es-419"/>
              <a:t>👉 Debe estar “</a:t>
            </a:r>
            <a:r>
              <a:rPr lang="es-419">
                <a:highlight>
                  <a:srgbClr val="93C47D"/>
                </a:highlight>
              </a:rPr>
              <a:t>publicado</a:t>
            </a:r>
            <a:r>
              <a:rPr lang="es-419"/>
              <a:t>” y tener una planilla de Google asociada.</a:t>
            </a:r>
            <a:endParaRPr/>
          </a:p>
          <a:p>
            <a:pPr marL="0" indent="0">
              <a:lnSpc>
                <a:spcPct val="115000"/>
              </a:lnSpc>
              <a:buSzPct val="108108"/>
              <a:buNone/>
            </a:pPr>
            <a:r>
              <a:rPr lang="es-419"/>
              <a:t>❗Recordar el nombre de la hoja asociada donde se guardan las respuestas.</a:t>
            </a:r>
            <a:endParaRPr/>
          </a:p>
        </p:txBody>
      </p:sp>
      <p:pic>
        <p:nvPicPr>
          <p:cNvPr id="2280" name="Google Shape;2280;p132"/>
          <p:cNvPicPr preferRelativeResize="0"/>
          <p:nvPr/>
        </p:nvPicPr>
        <p:blipFill rotWithShape="1">
          <a:blip r:embed="rId3">
            <a:alphaModFix/>
          </a:blip>
          <a:srcRect/>
          <a:stretch/>
        </p:blipFill>
        <p:spPr>
          <a:xfrm>
            <a:off x="531134" y="698134"/>
            <a:ext cx="6159865" cy="6159865"/>
          </a:xfrm>
          <a:prstGeom prst="rect">
            <a:avLst/>
          </a:prstGeom>
          <a:noFill/>
          <a:ln>
            <a:noFill/>
          </a:ln>
        </p:spPr>
      </p:pic>
      <p:pic>
        <p:nvPicPr>
          <p:cNvPr id="2281" name="Google Shape;2281;p132"/>
          <p:cNvPicPr preferRelativeResize="0"/>
          <p:nvPr/>
        </p:nvPicPr>
        <p:blipFill rotWithShape="1">
          <a:blip r:embed="rId4">
            <a:alphaModFix/>
          </a:blip>
          <a:srcRect b="37252"/>
          <a:stretch/>
        </p:blipFill>
        <p:spPr>
          <a:xfrm>
            <a:off x="2658167" y="3514333"/>
            <a:ext cx="9117365" cy="3048168"/>
          </a:xfrm>
          <a:prstGeom prst="rect">
            <a:avLst/>
          </a:prstGeom>
          <a:noFill/>
          <a:ln>
            <a:noFill/>
          </a:ln>
        </p:spPr>
      </p:pic>
      <p:sp>
        <p:nvSpPr>
          <p:cNvPr id="2282" name="Google Shape;2282;p132"/>
          <p:cNvSpPr/>
          <p:nvPr/>
        </p:nvSpPr>
        <p:spPr>
          <a:xfrm>
            <a:off x="2712500" y="3429000"/>
            <a:ext cx="1960800" cy="527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83" name="Google Shape;2283;p132"/>
          <p:cNvSpPr/>
          <p:nvPr/>
        </p:nvSpPr>
        <p:spPr>
          <a:xfrm>
            <a:off x="5623700" y="807533"/>
            <a:ext cx="1067200" cy="4056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84" name="Google Shape;2284;p132"/>
          <p:cNvSpPr txBox="1"/>
          <p:nvPr/>
        </p:nvSpPr>
        <p:spPr>
          <a:xfrm>
            <a:off x="293381" y="212333"/>
            <a:ext cx="14192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1. </a:t>
            </a:r>
            <a:endParaRPr sz="2267">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133"/>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290" name="Google Shape;2290;p133"/>
          <p:cNvPicPr preferRelativeResize="0"/>
          <p:nvPr/>
        </p:nvPicPr>
        <p:blipFill rotWithShape="1">
          <a:blip r:embed="rId3">
            <a:alphaModFix/>
          </a:blip>
          <a:srcRect/>
          <a:stretch/>
        </p:blipFill>
        <p:spPr>
          <a:xfrm>
            <a:off x="666428" y="1871033"/>
            <a:ext cx="11009505" cy="4986967"/>
          </a:xfrm>
          <a:prstGeom prst="rect">
            <a:avLst/>
          </a:prstGeom>
          <a:noFill/>
          <a:ln>
            <a:noFill/>
          </a:ln>
        </p:spPr>
      </p:pic>
      <p:sp>
        <p:nvSpPr>
          <p:cNvPr id="2291" name="Google Shape;2291;p133"/>
          <p:cNvSpPr/>
          <p:nvPr/>
        </p:nvSpPr>
        <p:spPr>
          <a:xfrm>
            <a:off x="9249533" y="2707633"/>
            <a:ext cx="2426400" cy="2213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92" name="Google Shape;2292;p133"/>
          <p:cNvSpPr/>
          <p:nvPr/>
        </p:nvSpPr>
        <p:spPr>
          <a:xfrm rot="-4037531">
            <a:off x="8774403" y="4477383"/>
            <a:ext cx="521200" cy="433539"/>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293" name="Google Shape;2293;p133"/>
          <p:cNvSpPr txBox="1"/>
          <p:nvPr/>
        </p:nvSpPr>
        <p:spPr>
          <a:xfrm>
            <a:off x="8239967" y="3898868"/>
            <a:ext cx="1363600" cy="670913"/>
          </a:xfrm>
          <a:prstGeom prst="rect">
            <a:avLst/>
          </a:prstGeom>
          <a:noFill/>
          <a:ln>
            <a:noFill/>
          </a:ln>
        </p:spPr>
        <p:txBody>
          <a:bodyPr spcFirstLastPara="1" wrap="square" lIns="121900" tIns="121900" rIns="121900" bIns="121900" anchor="t" anchorCtr="0">
            <a:spAutoFit/>
          </a:bodyPr>
          <a:lstStyle/>
          <a:p>
            <a:pPr>
              <a:lnSpc>
                <a:spcPct val="115000"/>
              </a:lnSpc>
              <a:buClr>
                <a:srgbClr val="000000"/>
              </a:buClr>
              <a:buSzPts val="1800"/>
            </a:pPr>
            <a:r>
              <a:rPr lang="es-419" sz="2400">
                <a:solidFill>
                  <a:schemeClr val="dk1"/>
                </a:solidFill>
                <a:latin typeface="Calibri"/>
                <a:ea typeface="Calibri"/>
                <a:cs typeface="Calibri"/>
                <a:sym typeface="Calibri"/>
              </a:rPr>
              <a:t>Clic!</a:t>
            </a:r>
            <a:endParaRPr sz="2400">
              <a:solidFill>
                <a:schemeClr val="dk1"/>
              </a:solidFill>
              <a:latin typeface="Calibri"/>
              <a:ea typeface="Calibri"/>
              <a:cs typeface="Calibri"/>
              <a:sym typeface="Calibri"/>
            </a:endParaRPr>
          </a:p>
        </p:txBody>
      </p:sp>
      <p:sp>
        <p:nvSpPr>
          <p:cNvPr id="2294" name="Google Shape;2294;p133"/>
          <p:cNvSpPr txBox="1"/>
          <p:nvPr/>
        </p:nvSpPr>
        <p:spPr>
          <a:xfrm>
            <a:off x="239049" y="885834"/>
            <a:ext cx="11224000" cy="595059"/>
          </a:xfrm>
          <a:prstGeom prst="rect">
            <a:avLst/>
          </a:prstGeom>
          <a:noFill/>
          <a:ln>
            <a:noFill/>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En Make, vamos a la solapa de “Templates” así creamos la automatización desde el </a:t>
            </a:r>
            <a:r>
              <a:rPr lang="es-419" sz="2267" i="1">
                <a:solidFill>
                  <a:schemeClr val="dk1"/>
                </a:solidFill>
                <a:latin typeface="Calibri"/>
                <a:ea typeface="Calibri"/>
                <a:cs typeface="Calibri"/>
                <a:sym typeface="Calibri"/>
              </a:rPr>
              <a:t>template</a:t>
            </a:r>
            <a:r>
              <a:rPr lang="es-419" sz="2267">
                <a:solidFill>
                  <a:schemeClr val="dk1"/>
                </a:solidFill>
                <a:latin typeface="Calibri"/>
                <a:ea typeface="Calibri"/>
                <a:cs typeface="Calibri"/>
                <a:sym typeface="Calibri"/>
              </a:rPr>
              <a:t>.</a:t>
            </a:r>
            <a:endParaRPr sz="2267">
              <a:solidFill>
                <a:schemeClr val="dk1"/>
              </a:solidFill>
              <a:latin typeface="Calibri"/>
              <a:ea typeface="Calibri"/>
              <a:cs typeface="Calibri"/>
              <a:sym typeface="Calibri"/>
            </a:endParaRPr>
          </a:p>
        </p:txBody>
      </p:sp>
      <p:sp>
        <p:nvSpPr>
          <p:cNvPr id="2295" name="Google Shape;2295;p133"/>
          <p:cNvSpPr txBox="1"/>
          <p:nvPr/>
        </p:nvSpPr>
        <p:spPr>
          <a:xfrm>
            <a:off x="293381" y="212333"/>
            <a:ext cx="14192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2. </a:t>
            </a:r>
            <a:endParaRPr sz="2267">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134"/>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301" name="Google Shape;2301;p134"/>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302" name="Google Shape;2302;p134"/>
          <p:cNvPicPr preferRelativeResize="0"/>
          <p:nvPr/>
        </p:nvPicPr>
        <p:blipFill rotWithShape="1">
          <a:blip r:embed="rId3">
            <a:alphaModFix/>
          </a:blip>
          <a:srcRect/>
          <a:stretch/>
        </p:blipFill>
        <p:spPr>
          <a:xfrm>
            <a:off x="0" y="460341"/>
            <a:ext cx="12192000" cy="5937319"/>
          </a:xfrm>
          <a:prstGeom prst="rect">
            <a:avLst/>
          </a:prstGeom>
          <a:noFill/>
          <a:ln>
            <a:noFill/>
          </a:ln>
        </p:spPr>
      </p:pic>
      <p:sp>
        <p:nvSpPr>
          <p:cNvPr id="2303" name="Google Shape;2303;p134"/>
          <p:cNvSpPr/>
          <p:nvPr/>
        </p:nvSpPr>
        <p:spPr>
          <a:xfrm>
            <a:off x="701833" y="5434267"/>
            <a:ext cx="3088000" cy="963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04" name="Google Shape;2304;p134"/>
          <p:cNvSpPr/>
          <p:nvPr/>
        </p:nvSpPr>
        <p:spPr>
          <a:xfrm rot="9489467">
            <a:off x="3852000" y="5280925"/>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05" name="Google Shape;2305;p134"/>
          <p:cNvSpPr txBox="1"/>
          <p:nvPr/>
        </p:nvSpPr>
        <p:spPr>
          <a:xfrm>
            <a:off x="4109415" y="293800"/>
            <a:ext cx="14192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3. </a:t>
            </a:r>
            <a:endParaRPr sz="2267">
              <a:solidFill>
                <a:schemeClr val="dk1"/>
              </a:solidFill>
              <a:latin typeface="Calibri"/>
              <a:ea typeface="Calibri"/>
              <a:cs typeface="Calibri"/>
              <a:sym typeface="Calibri"/>
            </a:endParaRPr>
          </a:p>
        </p:txBody>
      </p:sp>
      <p:sp>
        <p:nvSpPr>
          <p:cNvPr id="2306" name="Google Shape;2306;p134"/>
          <p:cNvSpPr txBox="1"/>
          <p:nvPr/>
        </p:nvSpPr>
        <p:spPr>
          <a:xfrm>
            <a:off x="4109400" y="4818668"/>
            <a:ext cx="1363600" cy="670913"/>
          </a:xfrm>
          <a:prstGeom prst="rect">
            <a:avLst/>
          </a:prstGeom>
          <a:noFill/>
          <a:ln>
            <a:noFill/>
          </a:ln>
        </p:spPr>
        <p:txBody>
          <a:bodyPr spcFirstLastPara="1" wrap="square" lIns="121900" tIns="121900" rIns="121900" bIns="121900" anchor="t" anchorCtr="0">
            <a:spAutoFit/>
          </a:bodyPr>
          <a:lstStyle/>
          <a:p>
            <a:pPr>
              <a:lnSpc>
                <a:spcPct val="115000"/>
              </a:lnSpc>
              <a:buClr>
                <a:srgbClr val="000000"/>
              </a:buClr>
              <a:buSzPts val="1800"/>
            </a:pPr>
            <a:r>
              <a:rPr lang="es-419" sz="2400">
                <a:solidFill>
                  <a:schemeClr val="dk1"/>
                </a:solidFill>
                <a:latin typeface="Calibri"/>
                <a:ea typeface="Calibri"/>
                <a:cs typeface="Calibri"/>
                <a:sym typeface="Calibri"/>
              </a:rPr>
              <a:t>Clic!</a:t>
            </a:r>
            <a:endParaRPr sz="2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pic>
        <p:nvPicPr>
          <p:cNvPr id="2311" name="Google Shape;2311;p135"/>
          <p:cNvPicPr preferRelativeResize="0"/>
          <p:nvPr/>
        </p:nvPicPr>
        <p:blipFill rotWithShape="1">
          <a:blip r:embed="rId3">
            <a:alphaModFix/>
          </a:blip>
          <a:srcRect/>
          <a:stretch/>
        </p:blipFill>
        <p:spPr>
          <a:xfrm>
            <a:off x="4908762" y="52167"/>
            <a:ext cx="6888145" cy="6858000"/>
          </a:xfrm>
          <a:prstGeom prst="rect">
            <a:avLst/>
          </a:prstGeom>
          <a:noFill/>
          <a:ln>
            <a:noFill/>
          </a:ln>
        </p:spPr>
      </p:pic>
      <p:sp>
        <p:nvSpPr>
          <p:cNvPr id="2312" name="Google Shape;2312;p135"/>
          <p:cNvSpPr/>
          <p:nvPr/>
        </p:nvSpPr>
        <p:spPr>
          <a:xfrm>
            <a:off x="7252600" y="3741867"/>
            <a:ext cx="43888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13" name="Google Shape;2313;p135"/>
          <p:cNvSpPr/>
          <p:nvPr/>
        </p:nvSpPr>
        <p:spPr>
          <a:xfrm>
            <a:off x="7131167" y="2830433"/>
            <a:ext cx="4510400" cy="504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14" name="Google Shape;2314;p135"/>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4. </a:t>
            </a:r>
            <a:endParaRPr sz="2267">
              <a:solidFill>
                <a:schemeClr val="dk1"/>
              </a:solidFill>
              <a:latin typeface="Calibri"/>
              <a:ea typeface="Calibri"/>
              <a:cs typeface="Calibri"/>
              <a:sym typeface="Calibri"/>
            </a:endParaRPr>
          </a:p>
        </p:txBody>
      </p:sp>
      <p:sp>
        <p:nvSpPr>
          <p:cNvPr id="2315" name="Google Shape;2315;p135"/>
          <p:cNvSpPr txBox="1"/>
          <p:nvPr/>
        </p:nvSpPr>
        <p:spPr>
          <a:xfrm>
            <a:off x="162967" y="1158834"/>
            <a:ext cx="4510400" cy="3528490"/>
          </a:xfrm>
          <a:prstGeom prst="rect">
            <a:avLst/>
          </a:prstGeom>
          <a:noFill/>
          <a:ln>
            <a:noFill/>
          </a:ln>
        </p:spPr>
        <p:txBody>
          <a:bodyPr spcFirstLastPara="1" wrap="square" lIns="121900" tIns="121900" rIns="121900" bIns="121900" anchor="t" anchorCtr="0">
            <a:spAutoFit/>
          </a:bodyPr>
          <a:lstStyle/>
          <a:p>
            <a:r>
              <a:rPr lang="es-419" sz="2133">
                <a:solidFill>
                  <a:schemeClr val="dk1"/>
                </a:solidFill>
                <a:latin typeface="Calibri"/>
                <a:ea typeface="Calibri"/>
                <a:cs typeface="Calibri"/>
                <a:sym typeface="Calibri"/>
              </a:rPr>
              <a:t>En el desplegable de </a:t>
            </a:r>
            <a:r>
              <a:rPr lang="es-419" sz="2133" b="1">
                <a:solidFill>
                  <a:schemeClr val="dk1"/>
                </a:solidFill>
                <a:latin typeface="Calibri"/>
                <a:ea typeface="Calibri"/>
                <a:cs typeface="Calibri"/>
                <a:sym typeface="Calibri"/>
              </a:rPr>
              <a:t>Spreadsheet </a:t>
            </a:r>
            <a:r>
              <a:rPr lang="es-419" sz="2133">
                <a:solidFill>
                  <a:schemeClr val="dk1"/>
                </a:solidFill>
                <a:latin typeface="Calibri"/>
                <a:ea typeface="Calibri"/>
                <a:cs typeface="Calibri"/>
                <a:sym typeface="Calibri"/>
              </a:rPr>
              <a:t>busca la planilla con las respuestas del form.</a:t>
            </a:r>
            <a:endParaRPr sz="2133">
              <a:solidFill>
                <a:schemeClr val="dk1"/>
              </a:solidFill>
              <a:latin typeface="Calibri"/>
              <a:ea typeface="Calibri"/>
              <a:cs typeface="Calibri"/>
              <a:sym typeface="Calibri"/>
            </a:endParaRPr>
          </a:p>
          <a:p>
            <a:endParaRPr sz="2133">
              <a:solidFill>
                <a:schemeClr val="dk1"/>
              </a:solidFill>
              <a:latin typeface="Calibri"/>
              <a:ea typeface="Calibri"/>
              <a:cs typeface="Calibri"/>
              <a:sym typeface="Calibri"/>
            </a:endParaRPr>
          </a:p>
          <a:p>
            <a:r>
              <a:rPr lang="es-419" sz="2133">
                <a:solidFill>
                  <a:schemeClr val="dk1"/>
                </a:solidFill>
                <a:latin typeface="Calibri"/>
                <a:ea typeface="Calibri"/>
                <a:cs typeface="Calibri"/>
                <a:sym typeface="Calibri"/>
              </a:rPr>
              <a:t>En </a:t>
            </a:r>
            <a:r>
              <a:rPr lang="es-419" sz="2133" b="1">
                <a:solidFill>
                  <a:schemeClr val="dk1"/>
                </a:solidFill>
                <a:latin typeface="Calibri"/>
                <a:ea typeface="Calibri"/>
                <a:cs typeface="Calibri"/>
                <a:sym typeface="Calibri"/>
              </a:rPr>
              <a:t>Sheet </a:t>
            </a:r>
            <a:r>
              <a:rPr lang="es-419" sz="2133">
                <a:solidFill>
                  <a:schemeClr val="dk1"/>
                </a:solidFill>
                <a:latin typeface="Calibri"/>
                <a:ea typeface="Calibri"/>
                <a:cs typeface="Calibri"/>
                <a:sym typeface="Calibri"/>
              </a:rPr>
              <a:t>va la hoja de la planilla.</a:t>
            </a:r>
            <a:endParaRPr sz="2133">
              <a:solidFill>
                <a:schemeClr val="dk1"/>
              </a:solidFill>
              <a:latin typeface="Calibri"/>
              <a:ea typeface="Calibri"/>
              <a:cs typeface="Calibri"/>
              <a:sym typeface="Calibri"/>
            </a:endParaRPr>
          </a:p>
          <a:p>
            <a:endParaRPr sz="2133">
              <a:solidFill>
                <a:schemeClr val="dk1"/>
              </a:solidFill>
              <a:latin typeface="Calibri"/>
              <a:ea typeface="Calibri"/>
              <a:cs typeface="Calibri"/>
              <a:sym typeface="Calibri"/>
            </a:endParaRPr>
          </a:p>
          <a:p>
            <a:r>
              <a:rPr lang="es-419" sz="2133">
                <a:solidFill>
                  <a:schemeClr val="dk1"/>
                </a:solidFill>
                <a:latin typeface="Calibri"/>
                <a:ea typeface="Calibri"/>
                <a:cs typeface="Calibri"/>
                <a:sym typeface="Calibri"/>
              </a:rPr>
              <a:t>En </a:t>
            </a:r>
            <a:r>
              <a:rPr lang="es-419" sz="2133" b="1">
                <a:solidFill>
                  <a:schemeClr val="dk1"/>
                </a:solidFill>
                <a:latin typeface="Calibri"/>
                <a:ea typeface="Calibri"/>
                <a:cs typeface="Calibri"/>
                <a:sym typeface="Calibri"/>
              </a:rPr>
              <a:t>Limit </a:t>
            </a:r>
            <a:r>
              <a:rPr lang="es-419" sz="2133">
                <a:solidFill>
                  <a:schemeClr val="dk1"/>
                </a:solidFill>
                <a:latin typeface="Calibri"/>
                <a:ea typeface="Calibri"/>
                <a:cs typeface="Calibri"/>
                <a:sym typeface="Calibri"/>
              </a:rPr>
              <a:t>va la cantidad de filas a obtener en una ejecución. Recordá no usar muchas en las pruebas porque tenemos cantidad limitada</a:t>
            </a:r>
            <a:endParaRPr sz="2133">
              <a:solidFill>
                <a:schemeClr val="dk1"/>
              </a:solidFill>
              <a:latin typeface="Calibri"/>
              <a:ea typeface="Calibri"/>
              <a:cs typeface="Calibri"/>
              <a:sym typeface="Calibri"/>
            </a:endParaRPr>
          </a:p>
        </p:txBody>
      </p:sp>
      <p:sp>
        <p:nvSpPr>
          <p:cNvPr id="2316" name="Google Shape;2316;p135"/>
          <p:cNvSpPr/>
          <p:nvPr/>
        </p:nvSpPr>
        <p:spPr>
          <a:xfrm>
            <a:off x="7252600" y="5112967"/>
            <a:ext cx="43888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17" name="Google Shape;2317;p135"/>
          <p:cNvSpPr txBox="1"/>
          <p:nvPr/>
        </p:nvSpPr>
        <p:spPr>
          <a:xfrm>
            <a:off x="162967" y="5278467"/>
            <a:ext cx="4584400" cy="2092840"/>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Si en “Connection” tenés Create Connection (botón violeta) andá a </a:t>
            </a:r>
            <a:r>
              <a:rPr lang="es-419" sz="2400" u="sng">
                <a:solidFill>
                  <a:schemeClr val="hlink"/>
                </a:solidFill>
                <a:latin typeface="Calibri"/>
                <a:ea typeface="Calibri"/>
                <a:cs typeface="Calibri"/>
                <a:sym typeface="Calibri"/>
                <a:hlinkClick r:id="" action="ppaction://noaction"/>
              </a:rPr>
              <a:t>Diapositiva 121: Conexión Google Form</a:t>
            </a:r>
            <a:r>
              <a:rPr lang="es-419" sz="2400">
                <a:solidFill>
                  <a:schemeClr val="dk1"/>
                </a:solidFill>
                <a:latin typeface="Calibri"/>
                <a:ea typeface="Calibri"/>
                <a:cs typeface="Calibri"/>
                <a:sym typeface="Calibri"/>
              </a:rPr>
              <a:t>, armá la conexión y volvé a este paso.</a:t>
            </a:r>
            <a:endParaRPr sz="2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pic>
        <p:nvPicPr>
          <p:cNvPr id="2322" name="Google Shape;2322;p136"/>
          <p:cNvPicPr preferRelativeResize="0"/>
          <p:nvPr/>
        </p:nvPicPr>
        <p:blipFill rotWithShape="1">
          <a:blip r:embed="rId3">
            <a:alphaModFix/>
          </a:blip>
          <a:srcRect/>
          <a:stretch/>
        </p:blipFill>
        <p:spPr>
          <a:xfrm>
            <a:off x="4926500" y="1386367"/>
            <a:ext cx="6991667" cy="3630167"/>
          </a:xfrm>
          <a:prstGeom prst="rect">
            <a:avLst/>
          </a:prstGeom>
          <a:noFill/>
          <a:ln>
            <a:noFill/>
          </a:ln>
        </p:spPr>
      </p:pic>
      <p:sp>
        <p:nvSpPr>
          <p:cNvPr id="2323" name="Google Shape;2323;p136"/>
          <p:cNvSpPr txBox="1"/>
          <p:nvPr/>
        </p:nvSpPr>
        <p:spPr>
          <a:xfrm>
            <a:off x="228167" y="1015401"/>
            <a:ext cx="4510400" cy="5497875"/>
          </a:xfrm>
          <a:prstGeom prst="rect">
            <a:avLst/>
          </a:prstGeom>
          <a:noFill/>
          <a:ln>
            <a:noFill/>
          </a:ln>
        </p:spPr>
        <p:txBody>
          <a:bodyPr spcFirstLastPara="1" wrap="square" lIns="121900" tIns="121900" rIns="121900" bIns="121900" anchor="t" anchorCtr="0">
            <a:spAutoFit/>
          </a:bodyPr>
          <a:lstStyle/>
          <a:p>
            <a:r>
              <a:rPr lang="es-419" sz="2133">
                <a:solidFill>
                  <a:schemeClr val="dk1"/>
                </a:solidFill>
                <a:latin typeface="Calibri"/>
                <a:ea typeface="Calibri"/>
                <a:cs typeface="Calibri"/>
                <a:sym typeface="Calibri"/>
              </a:rPr>
              <a:t>En esta ventana ponemos </a:t>
            </a:r>
            <a:r>
              <a:rPr lang="es-419" sz="2133" b="1">
                <a:solidFill>
                  <a:schemeClr val="dk1"/>
                </a:solidFill>
                <a:latin typeface="Calibri"/>
                <a:ea typeface="Calibri"/>
                <a:cs typeface="Calibri"/>
                <a:sym typeface="Calibri"/>
              </a:rPr>
              <a:t>All </a:t>
            </a:r>
            <a:r>
              <a:rPr lang="es-419" sz="2133">
                <a:solidFill>
                  <a:schemeClr val="dk1"/>
                </a:solidFill>
                <a:latin typeface="Calibri"/>
                <a:ea typeface="Calibri"/>
                <a:cs typeface="Calibri"/>
                <a:sym typeface="Calibri"/>
              </a:rPr>
              <a:t>para que revise todas las respuestas. </a:t>
            </a:r>
            <a:endParaRPr sz="2133">
              <a:solidFill>
                <a:schemeClr val="dk1"/>
              </a:solidFill>
              <a:latin typeface="Calibri"/>
              <a:ea typeface="Calibri"/>
              <a:cs typeface="Calibri"/>
              <a:sym typeface="Calibri"/>
            </a:endParaRPr>
          </a:p>
          <a:p>
            <a:endParaRPr sz="2133">
              <a:solidFill>
                <a:schemeClr val="dk1"/>
              </a:solidFill>
              <a:latin typeface="Calibri"/>
              <a:ea typeface="Calibri"/>
              <a:cs typeface="Calibri"/>
              <a:sym typeface="Calibri"/>
            </a:endParaRPr>
          </a:p>
          <a:p>
            <a:r>
              <a:rPr lang="es-419" sz="2133">
                <a:solidFill>
                  <a:schemeClr val="dk1"/>
                </a:solidFill>
                <a:latin typeface="Calibri"/>
                <a:ea typeface="Calibri"/>
                <a:cs typeface="Calibri"/>
                <a:sym typeface="Calibri"/>
              </a:rPr>
              <a:t>Cada vez que probemos la automatización debemos hacer clic derecho en el módulo (es decir, en el círculo violeta, donde está el icono del form con el reloj); luego “</a:t>
            </a:r>
            <a:r>
              <a:rPr lang="es-419" sz="2133" b="1">
                <a:solidFill>
                  <a:schemeClr val="dk1"/>
                </a:solidFill>
                <a:latin typeface="Calibri"/>
                <a:ea typeface="Calibri"/>
                <a:cs typeface="Calibri"/>
                <a:sym typeface="Calibri"/>
              </a:rPr>
              <a:t>Choose where to start</a:t>
            </a:r>
            <a:r>
              <a:rPr lang="es-419" sz="2133">
                <a:solidFill>
                  <a:schemeClr val="dk1"/>
                </a:solidFill>
                <a:latin typeface="Calibri"/>
                <a:ea typeface="Calibri"/>
                <a:cs typeface="Calibri"/>
                <a:sym typeface="Calibri"/>
              </a:rPr>
              <a:t>”, luego </a:t>
            </a:r>
            <a:r>
              <a:rPr lang="es-419" sz="2133" b="1">
                <a:solidFill>
                  <a:schemeClr val="dk1"/>
                </a:solidFill>
                <a:latin typeface="Calibri"/>
                <a:ea typeface="Calibri"/>
                <a:cs typeface="Calibri"/>
                <a:sym typeface="Calibri"/>
              </a:rPr>
              <a:t>All </a:t>
            </a:r>
            <a:r>
              <a:rPr lang="es-419" sz="2133">
                <a:solidFill>
                  <a:schemeClr val="dk1"/>
                </a:solidFill>
                <a:latin typeface="Calibri"/>
                <a:ea typeface="Calibri"/>
                <a:cs typeface="Calibri"/>
                <a:sym typeface="Calibri"/>
              </a:rPr>
              <a:t>para que procese todas las respuestas.</a:t>
            </a:r>
            <a:endParaRPr sz="2133">
              <a:solidFill>
                <a:schemeClr val="dk1"/>
              </a:solidFill>
              <a:latin typeface="Calibri"/>
              <a:ea typeface="Calibri"/>
              <a:cs typeface="Calibri"/>
              <a:sym typeface="Calibri"/>
            </a:endParaRPr>
          </a:p>
          <a:p>
            <a:endParaRPr sz="2133">
              <a:solidFill>
                <a:schemeClr val="dk1"/>
              </a:solidFill>
              <a:latin typeface="Calibri"/>
              <a:ea typeface="Calibri"/>
              <a:cs typeface="Calibri"/>
              <a:sym typeface="Calibri"/>
            </a:endParaRPr>
          </a:p>
          <a:p>
            <a:r>
              <a:rPr lang="es-419" sz="2133">
                <a:solidFill>
                  <a:schemeClr val="dk1"/>
                </a:solidFill>
                <a:latin typeface="Calibri"/>
                <a:ea typeface="Calibri"/>
                <a:cs typeface="Calibri"/>
                <a:sym typeface="Calibri"/>
              </a:rPr>
              <a:t>Si no lo hacemos, procesa las nuevas. Entonces cada vez que lo queremos probar, antes de hacer clic en “</a:t>
            </a:r>
            <a:r>
              <a:rPr lang="es-419" sz="2133" b="1">
                <a:solidFill>
                  <a:schemeClr val="dk1"/>
                </a:solidFill>
                <a:latin typeface="Calibri"/>
                <a:ea typeface="Calibri"/>
                <a:cs typeface="Calibri"/>
                <a:sym typeface="Calibri"/>
              </a:rPr>
              <a:t>Run once</a:t>
            </a:r>
            <a:r>
              <a:rPr lang="es-419" sz="2133">
                <a:solidFill>
                  <a:schemeClr val="dk1"/>
                </a:solidFill>
                <a:latin typeface="Calibri"/>
                <a:ea typeface="Calibri"/>
                <a:cs typeface="Calibri"/>
                <a:sym typeface="Calibri"/>
              </a:rPr>
              <a:t>” debemos ingresar nuevas respuestas al form</a:t>
            </a:r>
            <a:endParaRPr sz="2133">
              <a:solidFill>
                <a:schemeClr val="dk1"/>
              </a:solidFill>
              <a:latin typeface="Calibri"/>
              <a:ea typeface="Calibri"/>
              <a:cs typeface="Calibri"/>
              <a:sym typeface="Calibri"/>
            </a:endParaRPr>
          </a:p>
        </p:txBody>
      </p:sp>
      <p:sp>
        <p:nvSpPr>
          <p:cNvPr id="2324" name="Google Shape;2324;p136"/>
          <p:cNvSpPr txBox="1"/>
          <p:nvPr/>
        </p:nvSpPr>
        <p:spPr>
          <a:xfrm>
            <a:off x="228167" y="2608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5. </a:t>
            </a:r>
            <a:endParaRPr sz="2267">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01"/>
          <p:cNvSpPr txBox="1">
            <a:spLocks noGrp="1"/>
          </p:cNvSpPr>
          <p:nvPr>
            <p:ph type="body" idx="1"/>
          </p:nvPr>
        </p:nvSpPr>
        <p:spPr>
          <a:xfrm>
            <a:off x="573400" y="959467"/>
            <a:ext cx="2526800" cy="874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s-419">
                <a:latin typeface="Calibri"/>
                <a:ea typeface="Calibri"/>
                <a:cs typeface="Calibri"/>
                <a:sym typeface="Calibri"/>
              </a:rPr>
              <a:t>Buscar “Tools”</a:t>
            </a:r>
            <a:endParaRPr>
              <a:latin typeface="Calibri"/>
              <a:ea typeface="Calibri"/>
              <a:cs typeface="Calibri"/>
              <a:sym typeface="Calibri"/>
            </a:endParaRPr>
          </a:p>
        </p:txBody>
      </p:sp>
      <p:pic>
        <p:nvPicPr>
          <p:cNvPr id="2030" name="Google Shape;2030;p101"/>
          <p:cNvPicPr preferRelativeResize="0"/>
          <p:nvPr/>
        </p:nvPicPr>
        <p:blipFill>
          <a:blip r:embed="rId3">
            <a:alphaModFix/>
          </a:blip>
          <a:stretch>
            <a:fillRect/>
          </a:stretch>
        </p:blipFill>
        <p:spPr>
          <a:xfrm>
            <a:off x="437567" y="1496500"/>
            <a:ext cx="5522599" cy="4558067"/>
          </a:xfrm>
          <a:prstGeom prst="rect">
            <a:avLst/>
          </a:prstGeom>
          <a:noFill/>
          <a:ln>
            <a:noFill/>
          </a:ln>
        </p:spPr>
      </p:pic>
      <p:sp>
        <p:nvSpPr>
          <p:cNvPr id="2031" name="Google Shape;2031;p101"/>
          <p:cNvSpPr txBox="1">
            <a:spLocks noGrp="1"/>
          </p:cNvSpPr>
          <p:nvPr>
            <p:ph type="body" idx="1"/>
          </p:nvPr>
        </p:nvSpPr>
        <p:spPr>
          <a:xfrm>
            <a:off x="6449033" y="959467"/>
            <a:ext cx="4112400" cy="8740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s-419">
                <a:latin typeface="Calibri"/>
                <a:ea typeface="Calibri"/>
                <a:cs typeface="Calibri"/>
                <a:sym typeface="Calibri"/>
              </a:rPr>
              <a:t>Seleccionar “Set variable”</a:t>
            </a:r>
            <a:endParaRPr>
              <a:latin typeface="Calibri"/>
              <a:ea typeface="Calibri"/>
              <a:cs typeface="Calibri"/>
              <a:sym typeface="Calibri"/>
            </a:endParaRPr>
          </a:p>
        </p:txBody>
      </p:sp>
      <p:pic>
        <p:nvPicPr>
          <p:cNvPr id="2032" name="Google Shape;2032;p101"/>
          <p:cNvPicPr preferRelativeResize="0"/>
          <p:nvPr/>
        </p:nvPicPr>
        <p:blipFill>
          <a:blip r:embed="rId4">
            <a:alphaModFix/>
          </a:blip>
          <a:stretch>
            <a:fillRect/>
          </a:stretch>
        </p:blipFill>
        <p:spPr>
          <a:xfrm>
            <a:off x="6449033" y="1465567"/>
            <a:ext cx="5742968" cy="4619933"/>
          </a:xfrm>
          <a:prstGeom prst="rect">
            <a:avLst/>
          </a:prstGeom>
          <a:noFill/>
          <a:ln>
            <a:noFill/>
          </a:ln>
        </p:spPr>
      </p:pic>
      <p:sp>
        <p:nvSpPr>
          <p:cNvPr id="2033" name="Google Shape;2033;p101"/>
          <p:cNvSpPr/>
          <p:nvPr/>
        </p:nvSpPr>
        <p:spPr>
          <a:xfrm>
            <a:off x="2221767" y="3530833"/>
            <a:ext cx="2158000" cy="475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34" name="Google Shape;2034;p101"/>
          <p:cNvSpPr/>
          <p:nvPr/>
        </p:nvSpPr>
        <p:spPr>
          <a:xfrm>
            <a:off x="8490767" y="4209333"/>
            <a:ext cx="2158000" cy="475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pic>
        <p:nvPicPr>
          <p:cNvPr id="2329" name="Google Shape;2329;p137"/>
          <p:cNvPicPr preferRelativeResize="0"/>
          <p:nvPr/>
        </p:nvPicPr>
        <p:blipFill rotWithShape="1">
          <a:blip r:embed="rId3">
            <a:alphaModFix/>
          </a:blip>
          <a:srcRect/>
          <a:stretch/>
        </p:blipFill>
        <p:spPr>
          <a:xfrm>
            <a:off x="2659145" y="0"/>
            <a:ext cx="6873711" cy="6858000"/>
          </a:xfrm>
          <a:prstGeom prst="rect">
            <a:avLst/>
          </a:prstGeom>
          <a:noFill/>
          <a:ln>
            <a:noFill/>
          </a:ln>
        </p:spPr>
      </p:pic>
      <p:sp>
        <p:nvSpPr>
          <p:cNvPr id="2330" name="Google Shape;2330;p137"/>
          <p:cNvSpPr/>
          <p:nvPr/>
        </p:nvSpPr>
        <p:spPr>
          <a:xfrm>
            <a:off x="5116067" y="1152267"/>
            <a:ext cx="27848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31" name="Google Shape;2331;p137"/>
          <p:cNvSpPr/>
          <p:nvPr/>
        </p:nvSpPr>
        <p:spPr>
          <a:xfrm rot="9489467">
            <a:off x="7877667" y="735025"/>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32" name="Google Shape;2332;p137"/>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6. </a:t>
            </a:r>
            <a:endParaRPr sz="2267">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pic>
        <p:nvPicPr>
          <p:cNvPr id="2337" name="Google Shape;2337;p138"/>
          <p:cNvPicPr preferRelativeResize="0"/>
          <p:nvPr/>
        </p:nvPicPr>
        <p:blipFill rotWithShape="1">
          <a:blip r:embed="rId3">
            <a:alphaModFix/>
          </a:blip>
          <a:srcRect/>
          <a:stretch/>
        </p:blipFill>
        <p:spPr>
          <a:xfrm>
            <a:off x="1976648" y="0"/>
            <a:ext cx="8238704" cy="6858000"/>
          </a:xfrm>
          <a:prstGeom prst="rect">
            <a:avLst/>
          </a:prstGeom>
          <a:noFill/>
          <a:ln>
            <a:noFill/>
          </a:ln>
        </p:spPr>
      </p:pic>
      <p:sp>
        <p:nvSpPr>
          <p:cNvPr id="2338" name="Google Shape;2338;p138"/>
          <p:cNvSpPr/>
          <p:nvPr/>
        </p:nvSpPr>
        <p:spPr>
          <a:xfrm>
            <a:off x="2168367" y="1855733"/>
            <a:ext cx="2283200" cy="410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39" name="Google Shape;2339;p138"/>
          <p:cNvSpPr/>
          <p:nvPr/>
        </p:nvSpPr>
        <p:spPr>
          <a:xfrm rot="9489467">
            <a:off x="4649233" y="1458558"/>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40" name="Google Shape;2340;p138"/>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7. </a:t>
            </a:r>
            <a:endParaRPr sz="2267">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pic>
        <p:nvPicPr>
          <p:cNvPr id="2345" name="Google Shape;2345;p139"/>
          <p:cNvPicPr preferRelativeResize="0"/>
          <p:nvPr/>
        </p:nvPicPr>
        <p:blipFill rotWithShape="1">
          <a:blip r:embed="rId3">
            <a:alphaModFix/>
          </a:blip>
          <a:srcRect/>
          <a:stretch/>
        </p:blipFill>
        <p:spPr>
          <a:xfrm>
            <a:off x="1945307" y="1"/>
            <a:ext cx="8301387" cy="6857999"/>
          </a:xfrm>
          <a:prstGeom prst="rect">
            <a:avLst/>
          </a:prstGeom>
          <a:noFill/>
          <a:ln>
            <a:noFill/>
          </a:ln>
        </p:spPr>
      </p:pic>
      <p:sp>
        <p:nvSpPr>
          <p:cNvPr id="2346" name="Google Shape;2346;p139"/>
          <p:cNvSpPr/>
          <p:nvPr/>
        </p:nvSpPr>
        <p:spPr>
          <a:xfrm>
            <a:off x="5376767" y="3683033"/>
            <a:ext cx="10600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47" name="Google Shape;2347;p139"/>
          <p:cNvSpPr/>
          <p:nvPr/>
        </p:nvSpPr>
        <p:spPr>
          <a:xfrm rot="9489467">
            <a:off x="6498933" y="3345974"/>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48" name="Google Shape;2348;p139"/>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8. </a:t>
            </a:r>
            <a:endParaRPr sz="2267">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pic>
        <p:nvPicPr>
          <p:cNvPr id="2353" name="Google Shape;2353;p140"/>
          <p:cNvPicPr preferRelativeResize="0"/>
          <p:nvPr/>
        </p:nvPicPr>
        <p:blipFill rotWithShape="1">
          <a:blip r:embed="rId3">
            <a:alphaModFix/>
          </a:blip>
          <a:srcRect/>
          <a:stretch/>
        </p:blipFill>
        <p:spPr>
          <a:xfrm>
            <a:off x="954604" y="0"/>
            <a:ext cx="10282792" cy="6858000"/>
          </a:xfrm>
          <a:prstGeom prst="rect">
            <a:avLst/>
          </a:prstGeom>
          <a:noFill/>
          <a:ln>
            <a:noFill/>
          </a:ln>
        </p:spPr>
      </p:pic>
      <p:sp>
        <p:nvSpPr>
          <p:cNvPr id="2354" name="Google Shape;2354;p140"/>
          <p:cNvSpPr/>
          <p:nvPr/>
        </p:nvSpPr>
        <p:spPr>
          <a:xfrm>
            <a:off x="7892367" y="4541167"/>
            <a:ext cx="27848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55" name="Google Shape;2355;p140"/>
          <p:cNvSpPr/>
          <p:nvPr/>
        </p:nvSpPr>
        <p:spPr>
          <a:xfrm rot="9489467">
            <a:off x="10653967" y="4123925"/>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56" name="Google Shape;2356;p140"/>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9. </a:t>
            </a:r>
            <a:endParaRPr sz="2267">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1"/>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362" name="Google Shape;2362;p141"/>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363" name="Google Shape;2363;p141"/>
          <p:cNvPicPr preferRelativeResize="0"/>
          <p:nvPr/>
        </p:nvPicPr>
        <p:blipFill rotWithShape="1">
          <a:blip r:embed="rId3">
            <a:alphaModFix/>
          </a:blip>
          <a:srcRect/>
          <a:stretch/>
        </p:blipFill>
        <p:spPr>
          <a:xfrm>
            <a:off x="1631754" y="1"/>
            <a:ext cx="8928493" cy="6857999"/>
          </a:xfrm>
          <a:prstGeom prst="rect">
            <a:avLst/>
          </a:prstGeom>
          <a:noFill/>
          <a:ln>
            <a:noFill/>
          </a:ln>
        </p:spPr>
      </p:pic>
      <p:sp>
        <p:nvSpPr>
          <p:cNvPr id="2364" name="Google Shape;2364;p141"/>
          <p:cNvSpPr/>
          <p:nvPr/>
        </p:nvSpPr>
        <p:spPr>
          <a:xfrm>
            <a:off x="7843233" y="5784400"/>
            <a:ext cx="27848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65" name="Google Shape;2365;p141"/>
          <p:cNvSpPr/>
          <p:nvPr/>
        </p:nvSpPr>
        <p:spPr>
          <a:xfrm rot="9489467">
            <a:off x="10604833" y="5367158"/>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66" name="Google Shape;2366;p141"/>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10. </a:t>
            </a:r>
            <a:endParaRPr sz="2267">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pic>
        <p:nvPicPr>
          <p:cNvPr id="2371" name="Google Shape;2371;p142"/>
          <p:cNvPicPr preferRelativeResize="0"/>
          <p:nvPr/>
        </p:nvPicPr>
        <p:blipFill rotWithShape="1">
          <a:blip r:embed="rId3">
            <a:alphaModFix/>
          </a:blip>
          <a:srcRect b="13156"/>
          <a:stretch/>
        </p:blipFill>
        <p:spPr>
          <a:xfrm>
            <a:off x="3498900" y="139101"/>
            <a:ext cx="4365600" cy="5955633"/>
          </a:xfrm>
          <a:prstGeom prst="rect">
            <a:avLst/>
          </a:prstGeom>
          <a:noFill/>
          <a:ln>
            <a:noFill/>
          </a:ln>
        </p:spPr>
      </p:pic>
      <p:pic>
        <p:nvPicPr>
          <p:cNvPr id="2372" name="Google Shape;2372;p142"/>
          <p:cNvPicPr preferRelativeResize="0"/>
          <p:nvPr/>
        </p:nvPicPr>
        <p:blipFill rotWithShape="1">
          <a:blip r:embed="rId4">
            <a:alphaModFix/>
          </a:blip>
          <a:srcRect t="13156"/>
          <a:stretch/>
        </p:blipFill>
        <p:spPr>
          <a:xfrm>
            <a:off x="7864667" y="139100"/>
            <a:ext cx="4416400" cy="5955635"/>
          </a:xfrm>
          <a:prstGeom prst="rect">
            <a:avLst/>
          </a:prstGeom>
          <a:noFill/>
          <a:ln>
            <a:noFill/>
          </a:ln>
        </p:spPr>
      </p:pic>
      <p:sp>
        <p:nvSpPr>
          <p:cNvPr id="2373" name="Google Shape;2373;p142"/>
          <p:cNvSpPr/>
          <p:nvPr/>
        </p:nvSpPr>
        <p:spPr>
          <a:xfrm>
            <a:off x="3897067" y="2273967"/>
            <a:ext cx="39676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74" name="Google Shape;2374;p142"/>
          <p:cNvSpPr/>
          <p:nvPr/>
        </p:nvSpPr>
        <p:spPr>
          <a:xfrm>
            <a:off x="3498900" y="4121500"/>
            <a:ext cx="42164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75" name="Google Shape;2375;p142"/>
          <p:cNvSpPr/>
          <p:nvPr/>
        </p:nvSpPr>
        <p:spPr>
          <a:xfrm>
            <a:off x="8064667" y="414433"/>
            <a:ext cx="4216400" cy="761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76" name="Google Shape;2376;p142"/>
          <p:cNvSpPr/>
          <p:nvPr/>
        </p:nvSpPr>
        <p:spPr>
          <a:xfrm>
            <a:off x="8064667" y="2670367"/>
            <a:ext cx="4216400" cy="28428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77" name="Google Shape;2377;p142"/>
          <p:cNvSpPr/>
          <p:nvPr/>
        </p:nvSpPr>
        <p:spPr>
          <a:xfrm>
            <a:off x="11294200" y="5621500"/>
            <a:ext cx="1102800" cy="596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78" name="Google Shape;2378;p142"/>
          <p:cNvSpPr/>
          <p:nvPr/>
        </p:nvSpPr>
        <p:spPr>
          <a:xfrm rot="9489467">
            <a:off x="12534467" y="5213491"/>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79" name="Google Shape;2379;p142"/>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11. </a:t>
            </a:r>
            <a:endParaRPr sz="2267">
              <a:solidFill>
                <a:schemeClr val="dk1"/>
              </a:solidFill>
              <a:latin typeface="Calibri"/>
              <a:ea typeface="Calibri"/>
              <a:cs typeface="Calibri"/>
              <a:sym typeface="Calibri"/>
            </a:endParaRPr>
          </a:p>
        </p:txBody>
      </p:sp>
      <p:sp>
        <p:nvSpPr>
          <p:cNvPr id="2380" name="Google Shape;2380;p142"/>
          <p:cNvSpPr txBox="1"/>
          <p:nvPr/>
        </p:nvSpPr>
        <p:spPr>
          <a:xfrm>
            <a:off x="228167" y="1015400"/>
            <a:ext cx="3070400" cy="8371482"/>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En “</a:t>
            </a:r>
            <a:r>
              <a:rPr lang="es-419" sz="2400" b="1">
                <a:solidFill>
                  <a:schemeClr val="dk1"/>
                </a:solidFill>
                <a:latin typeface="Calibri"/>
                <a:ea typeface="Calibri"/>
                <a:cs typeface="Calibri"/>
                <a:sym typeface="Calibri"/>
              </a:rPr>
              <a:t>to</a:t>
            </a:r>
            <a:r>
              <a:rPr lang="es-419" sz="2400">
                <a:solidFill>
                  <a:schemeClr val="dk1"/>
                </a:solidFill>
                <a:latin typeface="Calibri"/>
                <a:ea typeface="Calibri"/>
                <a:cs typeface="Calibri"/>
                <a:sym typeface="Calibri"/>
              </a:rPr>
              <a:t>” ponemos el destinatario del correo. </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En </a:t>
            </a:r>
            <a:r>
              <a:rPr lang="es-419" sz="2400" b="1">
                <a:solidFill>
                  <a:schemeClr val="dk1"/>
                </a:solidFill>
                <a:latin typeface="Calibri"/>
                <a:ea typeface="Calibri"/>
                <a:cs typeface="Calibri"/>
                <a:sym typeface="Calibri"/>
              </a:rPr>
              <a:t>Subject </a:t>
            </a:r>
            <a:r>
              <a:rPr lang="es-419" sz="2400">
                <a:solidFill>
                  <a:schemeClr val="dk1"/>
                </a:solidFill>
                <a:latin typeface="Calibri"/>
                <a:ea typeface="Calibri"/>
                <a:cs typeface="Calibri"/>
                <a:sym typeface="Calibri"/>
              </a:rPr>
              <a:t>el asunto.</a:t>
            </a:r>
            <a:br>
              <a:rPr lang="es-419" sz="2400">
                <a:solidFill>
                  <a:schemeClr val="dk1"/>
                </a:solidFill>
                <a:latin typeface="Calibri"/>
                <a:ea typeface="Calibri"/>
                <a:cs typeface="Calibri"/>
                <a:sym typeface="Calibri"/>
              </a:rPr>
            </a:br>
            <a:br>
              <a:rPr lang="es-419" sz="2400">
                <a:solidFill>
                  <a:schemeClr val="dk1"/>
                </a:solidFill>
                <a:latin typeface="Calibri"/>
                <a:ea typeface="Calibri"/>
                <a:cs typeface="Calibri"/>
                <a:sym typeface="Calibri"/>
              </a:rPr>
            </a:br>
            <a:r>
              <a:rPr lang="es-419" sz="2400">
                <a:solidFill>
                  <a:schemeClr val="dk1"/>
                </a:solidFill>
                <a:latin typeface="Calibri"/>
                <a:ea typeface="Calibri"/>
                <a:cs typeface="Calibri"/>
                <a:sym typeface="Calibri"/>
              </a:rPr>
              <a:t>En </a:t>
            </a:r>
            <a:r>
              <a:rPr lang="es-419" sz="2400" b="1">
                <a:solidFill>
                  <a:schemeClr val="dk1"/>
                </a:solidFill>
                <a:latin typeface="Calibri"/>
                <a:ea typeface="Calibri"/>
                <a:cs typeface="Calibri"/>
                <a:sym typeface="Calibri"/>
              </a:rPr>
              <a:t>Content </a:t>
            </a:r>
            <a:r>
              <a:rPr lang="es-419" sz="2400">
                <a:solidFill>
                  <a:schemeClr val="dk1"/>
                </a:solidFill>
                <a:latin typeface="Calibri"/>
                <a:ea typeface="Calibri"/>
                <a:cs typeface="Calibri"/>
                <a:sym typeface="Calibri"/>
              </a:rPr>
              <a:t>el cuerpo del email.</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Puedes usar las variables de salida del Form (los botoncitos violetas que aparecen cuando haces clic en el cuadro de texto). Si no aparecen las variables respuesta, ejecuta el escenario una vez para que el módulo “aprenda” los nombres de las columnas. (Run once).</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pic>
        <p:nvPicPr>
          <p:cNvPr id="2385" name="Google Shape;2385;p143"/>
          <p:cNvPicPr preferRelativeResize="0"/>
          <p:nvPr/>
        </p:nvPicPr>
        <p:blipFill rotWithShape="1">
          <a:blip r:embed="rId3">
            <a:alphaModFix/>
          </a:blip>
          <a:srcRect/>
          <a:stretch/>
        </p:blipFill>
        <p:spPr>
          <a:xfrm>
            <a:off x="3928058" y="1"/>
            <a:ext cx="7777887" cy="6858001"/>
          </a:xfrm>
          <a:prstGeom prst="rect">
            <a:avLst/>
          </a:prstGeom>
          <a:noFill/>
          <a:ln>
            <a:noFill/>
          </a:ln>
        </p:spPr>
      </p:pic>
      <p:pic>
        <p:nvPicPr>
          <p:cNvPr id="2386" name="Google Shape;2386;p143"/>
          <p:cNvPicPr preferRelativeResize="0"/>
          <p:nvPr/>
        </p:nvPicPr>
        <p:blipFill rotWithShape="1">
          <a:blip r:embed="rId4">
            <a:alphaModFix/>
          </a:blip>
          <a:srcRect/>
          <a:stretch/>
        </p:blipFill>
        <p:spPr>
          <a:xfrm>
            <a:off x="5524164" y="3906966"/>
            <a:ext cx="4690000" cy="2784199"/>
          </a:xfrm>
          <a:prstGeom prst="rect">
            <a:avLst/>
          </a:prstGeom>
          <a:noFill/>
          <a:ln>
            <a:noFill/>
          </a:ln>
        </p:spPr>
      </p:pic>
      <p:sp>
        <p:nvSpPr>
          <p:cNvPr id="2387" name="Google Shape;2387;p143"/>
          <p:cNvSpPr txBox="1"/>
          <p:nvPr/>
        </p:nvSpPr>
        <p:spPr>
          <a:xfrm>
            <a:off x="162967" y="326034"/>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12. </a:t>
            </a:r>
            <a:endParaRPr sz="2267">
              <a:solidFill>
                <a:schemeClr val="dk1"/>
              </a:solidFill>
              <a:latin typeface="Calibri"/>
              <a:ea typeface="Calibri"/>
              <a:cs typeface="Calibri"/>
              <a:sym typeface="Calibri"/>
            </a:endParaRPr>
          </a:p>
        </p:txBody>
      </p:sp>
      <p:sp>
        <p:nvSpPr>
          <p:cNvPr id="2388" name="Google Shape;2388;p143"/>
          <p:cNvSpPr txBox="1"/>
          <p:nvPr/>
        </p:nvSpPr>
        <p:spPr>
          <a:xfrm>
            <a:off x="228167" y="1015401"/>
            <a:ext cx="3070400" cy="6894155"/>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Una vez que tengas los dos módulos conectados, ejecutá el escenario.</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Asegurate de seleccionar “All” en “Choose where to start” si queres ver todas las respuestas.</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También asegurate que haya respuestas.</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Analizá las salidas de cada módulo (clic en la burbuja que aparece luego de ejecutar)</a:t>
            </a:r>
            <a:endParaRPr sz="2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144"/>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394" name="Google Shape;2394;p144"/>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395" name="Google Shape;2395;p144"/>
          <p:cNvPicPr preferRelativeResize="0"/>
          <p:nvPr/>
        </p:nvPicPr>
        <p:blipFill rotWithShape="1">
          <a:blip r:embed="rId3">
            <a:alphaModFix/>
          </a:blip>
          <a:srcRect/>
          <a:stretch/>
        </p:blipFill>
        <p:spPr>
          <a:xfrm>
            <a:off x="215533" y="120136"/>
            <a:ext cx="12192000" cy="6617729"/>
          </a:xfrm>
          <a:prstGeom prst="rect">
            <a:avLst/>
          </a:prstGeom>
          <a:noFill/>
          <a:ln>
            <a:noFill/>
          </a:ln>
        </p:spPr>
      </p:pic>
      <p:pic>
        <p:nvPicPr>
          <p:cNvPr id="2396" name="Google Shape;2396;p144"/>
          <p:cNvPicPr preferRelativeResize="0"/>
          <p:nvPr/>
        </p:nvPicPr>
        <p:blipFill rotWithShape="1">
          <a:blip r:embed="rId4">
            <a:alphaModFix/>
          </a:blip>
          <a:srcRect/>
          <a:stretch/>
        </p:blipFill>
        <p:spPr>
          <a:xfrm>
            <a:off x="6438767" y="221067"/>
            <a:ext cx="5435600" cy="2286000"/>
          </a:xfrm>
          <a:prstGeom prst="rect">
            <a:avLst/>
          </a:prstGeom>
          <a:noFill/>
          <a:ln>
            <a:noFill/>
          </a:ln>
        </p:spPr>
      </p:pic>
      <p:sp>
        <p:nvSpPr>
          <p:cNvPr id="2397" name="Google Shape;2397;p144"/>
          <p:cNvSpPr/>
          <p:nvPr/>
        </p:nvSpPr>
        <p:spPr>
          <a:xfrm>
            <a:off x="5184167" y="6091833"/>
            <a:ext cx="470800" cy="3796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98" name="Google Shape;2398;p144"/>
          <p:cNvSpPr/>
          <p:nvPr/>
        </p:nvSpPr>
        <p:spPr>
          <a:xfrm rot="9489467">
            <a:off x="5717116" y="5956558"/>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399" name="Google Shape;2399;p144"/>
          <p:cNvSpPr/>
          <p:nvPr/>
        </p:nvSpPr>
        <p:spPr>
          <a:xfrm>
            <a:off x="5045388" y="5116133"/>
            <a:ext cx="2514400" cy="596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00" name="Google Shape;2400;p144"/>
          <p:cNvSpPr/>
          <p:nvPr/>
        </p:nvSpPr>
        <p:spPr>
          <a:xfrm rot="9489467">
            <a:off x="7621949" y="4788325"/>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01" name="Google Shape;2401;p144"/>
          <p:cNvSpPr/>
          <p:nvPr/>
        </p:nvSpPr>
        <p:spPr>
          <a:xfrm>
            <a:off x="6438767" y="221067"/>
            <a:ext cx="5337600" cy="2286000"/>
          </a:xfrm>
          <a:prstGeom prst="rect">
            <a:avLst/>
          </a:prstGeom>
          <a:noFill/>
          <a:ln w="2857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02" name="Google Shape;2402;p144"/>
          <p:cNvSpPr/>
          <p:nvPr/>
        </p:nvSpPr>
        <p:spPr>
          <a:xfrm>
            <a:off x="6662033" y="1446967"/>
            <a:ext cx="2514400" cy="899200"/>
          </a:xfrm>
          <a:prstGeom prst="rect">
            <a:avLst/>
          </a:prstGeom>
          <a:no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03" name="Google Shape;2403;p144"/>
          <p:cNvSpPr txBox="1"/>
          <p:nvPr/>
        </p:nvSpPr>
        <p:spPr>
          <a:xfrm>
            <a:off x="7448300" y="2539318"/>
            <a:ext cx="3938400" cy="984845"/>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s-419" sz="2400" b="1">
                <a:solidFill>
                  <a:schemeClr val="dk1"/>
                </a:solidFill>
                <a:latin typeface="Calibri"/>
                <a:ea typeface="Calibri"/>
                <a:cs typeface="Calibri"/>
                <a:sym typeface="Calibri"/>
              </a:rPr>
              <a:t>Se exporta como blueprint</a:t>
            </a:r>
            <a:r>
              <a:rPr lang="es-419" sz="2400" b="1" i="1">
                <a:solidFill>
                  <a:schemeClr val="dk1"/>
                </a:solidFill>
                <a:latin typeface="Calibri"/>
                <a:ea typeface="Calibri"/>
                <a:cs typeface="Calibri"/>
                <a:sym typeface="Calibri"/>
              </a:rPr>
              <a:t>.json</a:t>
            </a:r>
            <a:endParaRPr sz="2400" b="1" i="1">
              <a:solidFill>
                <a:schemeClr val="dk1"/>
              </a:solidFill>
              <a:latin typeface="Calibri"/>
              <a:ea typeface="Calibri"/>
              <a:cs typeface="Calibri"/>
              <a:sym typeface="Calibri"/>
            </a:endParaRPr>
          </a:p>
        </p:txBody>
      </p:sp>
      <p:sp>
        <p:nvSpPr>
          <p:cNvPr id="2404" name="Google Shape;2404;p144"/>
          <p:cNvSpPr txBox="1"/>
          <p:nvPr/>
        </p:nvSpPr>
        <p:spPr>
          <a:xfrm>
            <a:off x="554133" y="416068"/>
            <a:ext cx="1250800" cy="595059"/>
          </a:xfrm>
          <a:prstGeom prst="rect">
            <a:avLst/>
          </a:prstGeom>
          <a:noFill/>
          <a:ln w="19050"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r>
              <a:rPr lang="es-419" sz="2267">
                <a:solidFill>
                  <a:schemeClr val="dk1"/>
                </a:solidFill>
                <a:latin typeface="Calibri"/>
                <a:ea typeface="Calibri"/>
                <a:cs typeface="Calibri"/>
                <a:sym typeface="Calibri"/>
              </a:rPr>
              <a:t>Paso 13. </a:t>
            </a:r>
            <a:endParaRPr sz="2267">
              <a:solidFill>
                <a:schemeClr val="dk1"/>
              </a:solidFill>
              <a:latin typeface="Calibri"/>
              <a:ea typeface="Calibri"/>
              <a:cs typeface="Calibri"/>
              <a:sym typeface="Calibri"/>
            </a:endParaRPr>
          </a:p>
        </p:txBody>
      </p:sp>
      <p:sp>
        <p:nvSpPr>
          <p:cNvPr id="2405" name="Google Shape;2405;p144"/>
          <p:cNvSpPr txBox="1"/>
          <p:nvPr/>
        </p:nvSpPr>
        <p:spPr>
          <a:xfrm>
            <a:off x="554133" y="1206267"/>
            <a:ext cx="3776000" cy="6524823"/>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Luego de interactuar con el escenario, no te olvides de guardar (disquete del cuadrado verde)</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También puedes exportarlo como un archivo </a:t>
            </a:r>
            <a:r>
              <a:rPr lang="es-419" sz="2400" i="1">
                <a:solidFill>
                  <a:schemeClr val="dk1"/>
                </a:solidFill>
                <a:latin typeface="Calibri"/>
                <a:ea typeface="Calibri"/>
                <a:cs typeface="Calibri"/>
                <a:sym typeface="Calibri"/>
              </a:rPr>
              <a:t>json </a:t>
            </a:r>
            <a:r>
              <a:rPr lang="es-419" sz="2400">
                <a:solidFill>
                  <a:schemeClr val="dk1"/>
                </a:solidFill>
                <a:latin typeface="Calibri"/>
                <a:ea typeface="Calibri"/>
                <a:cs typeface="Calibri"/>
                <a:sym typeface="Calibri"/>
              </a:rPr>
              <a:t>para guardarlo el escenario en tu computadora. Este archivo te sirve de </a:t>
            </a:r>
            <a:r>
              <a:rPr lang="es-419" sz="2400" i="1">
                <a:solidFill>
                  <a:schemeClr val="dk1"/>
                </a:solidFill>
                <a:latin typeface="Calibri"/>
                <a:ea typeface="Calibri"/>
                <a:cs typeface="Calibri"/>
                <a:sym typeface="Calibri"/>
              </a:rPr>
              <a:t>backup </a:t>
            </a:r>
            <a:r>
              <a:rPr lang="es-419" sz="2400">
                <a:solidFill>
                  <a:schemeClr val="dk1"/>
                </a:solidFill>
                <a:latin typeface="Calibri"/>
                <a:ea typeface="Calibri"/>
                <a:cs typeface="Calibri"/>
                <a:sym typeface="Calibri"/>
              </a:rPr>
              <a:t>o por si lo queres compartir. </a:t>
            </a:r>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EL json no incluye los datos de tus conexiones. Entonces, si alguien quiere usarlo, luego de importar tu json, deberá crear sus propias conexiones.</a:t>
            </a:r>
            <a:endParaRPr sz="2400">
              <a:solidFill>
                <a:schemeClr val="dk1"/>
              </a:solidFill>
              <a:latin typeface="Calibri"/>
              <a:ea typeface="Calibri"/>
              <a:cs typeface="Calibri"/>
              <a:sym typeface="Calibri"/>
            </a:endParaRPr>
          </a:p>
        </p:txBody>
      </p:sp>
      <p:sp>
        <p:nvSpPr>
          <p:cNvPr id="2406" name="Google Shape;2406;p144"/>
          <p:cNvSpPr/>
          <p:nvPr/>
        </p:nvSpPr>
        <p:spPr>
          <a:xfrm>
            <a:off x="4212733" y="5875100"/>
            <a:ext cx="551600" cy="676800"/>
          </a:xfrm>
          <a:prstGeom prst="rect">
            <a:avLst/>
          </a:prstGeom>
          <a:noFill/>
          <a:ln w="28575"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07" name="Google Shape;2407;p144"/>
          <p:cNvSpPr/>
          <p:nvPr/>
        </p:nvSpPr>
        <p:spPr>
          <a:xfrm rot="3645714">
            <a:off x="3752710" y="5419900"/>
            <a:ext cx="521661" cy="433545"/>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08" name="Google Shape;2408;p144"/>
          <p:cNvSpPr txBox="1"/>
          <p:nvPr/>
        </p:nvSpPr>
        <p:spPr>
          <a:xfrm>
            <a:off x="2907467" y="5303268"/>
            <a:ext cx="1250800" cy="984845"/>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Guardar</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145"/>
          <p:cNvSpPr txBox="1">
            <a:spLocks noGrp="1"/>
          </p:cNvSpPr>
          <p:nvPr>
            <p:ph type="title"/>
          </p:nvPr>
        </p:nvSpPr>
        <p:spPr>
          <a:xfrm>
            <a:off x="415600" y="593367"/>
            <a:ext cx="11360800" cy="763600"/>
          </a:xfrm>
          <a:prstGeom prst="rect">
            <a:avLst/>
          </a:prstGeom>
          <a:noFill/>
          <a:ln>
            <a:noFill/>
          </a:ln>
        </p:spPr>
        <p:txBody>
          <a:bodyPr spcFirstLastPara="1" vert="horz" wrap="square" lIns="121900" tIns="121900" rIns="121900" bIns="121900" rtlCol="0" anchor="t" anchorCtr="0">
            <a:normAutofit fontScale="90000"/>
          </a:bodyPr>
          <a:lstStyle/>
          <a:p>
            <a:pPr>
              <a:lnSpc>
                <a:spcPct val="100000"/>
              </a:lnSpc>
              <a:buSzPct val="111111"/>
            </a:pPr>
            <a:endParaRPr/>
          </a:p>
        </p:txBody>
      </p:sp>
      <p:sp>
        <p:nvSpPr>
          <p:cNvPr id="2414" name="Google Shape;2414;p145"/>
          <p:cNvSpPr txBox="1">
            <a:spLocks noGrp="1"/>
          </p:cNvSpPr>
          <p:nvPr>
            <p:ph type="body" idx="1"/>
          </p:nvPr>
        </p:nvSpPr>
        <p:spPr>
          <a:xfrm>
            <a:off x="415600" y="1536633"/>
            <a:ext cx="11360800" cy="4555200"/>
          </a:xfrm>
          <a:prstGeom prst="rect">
            <a:avLst/>
          </a:prstGeom>
          <a:noFill/>
          <a:ln>
            <a:noFill/>
          </a:ln>
        </p:spPr>
        <p:txBody>
          <a:bodyPr spcFirstLastPara="1" vert="horz" wrap="square" lIns="121900" tIns="121900" rIns="121900" bIns="121900" rtlCol="0" anchor="t" anchorCtr="0">
            <a:normAutofit/>
          </a:bodyPr>
          <a:lstStyle/>
          <a:p>
            <a:pPr marL="0" indent="0">
              <a:lnSpc>
                <a:spcPct val="115000"/>
              </a:lnSpc>
              <a:buNone/>
            </a:pPr>
            <a:endParaRPr/>
          </a:p>
        </p:txBody>
      </p:sp>
      <p:pic>
        <p:nvPicPr>
          <p:cNvPr id="2415" name="Google Shape;2415;p145"/>
          <p:cNvPicPr preferRelativeResize="0"/>
          <p:nvPr/>
        </p:nvPicPr>
        <p:blipFill rotWithShape="1">
          <a:blip r:embed="rId3">
            <a:alphaModFix/>
          </a:blip>
          <a:srcRect/>
          <a:stretch/>
        </p:blipFill>
        <p:spPr>
          <a:xfrm>
            <a:off x="1" y="549973"/>
            <a:ext cx="12191999" cy="5758055"/>
          </a:xfrm>
          <a:prstGeom prst="rect">
            <a:avLst/>
          </a:prstGeom>
          <a:noFill/>
          <a:ln>
            <a:noFill/>
          </a:ln>
        </p:spPr>
      </p:pic>
      <p:sp>
        <p:nvSpPr>
          <p:cNvPr id="2416" name="Google Shape;2416;p145"/>
          <p:cNvSpPr/>
          <p:nvPr/>
        </p:nvSpPr>
        <p:spPr>
          <a:xfrm>
            <a:off x="9585167" y="1139600"/>
            <a:ext cx="2029600" cy="1848400"/>
          </a:xfrm>
          <a:prstGeom prst="rect">
            <a:avLst/>
          </a:prstGeom>
          <a:no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17" name="Google Shape;2417;p145"/>
          <p:cNvSpPr txBox="1"/>
          <p:nvPr/>
        </p:nvSpPr>
        <p:spPr>
          <a:xfrm>
            <a:off x="9988367" y="72400"/>
            <a:ext cx="1223200" cy="1066855"/>
          </a:xfrm>
          <a:prstGeom prst="rect">
            <a:avLst/>
          </a:prstGeom>
          <a:noFill/>
          <a:ln>
            <a:noFill/>
          </a:ln>
        </p:spPr>
        <p:txBody>
          <a:bodyPr spcFirstLastPara="1" wrap="square" lIns="121900" tIns="121900" rIns="121900" bIns="121900" anchor="t" anchorCtr="0">
            <a:spAutoFit/>
          </a:bodyPr>
          <a:lstStyle/>
          <a:p>
            <a:pPr>
              <a:buClr>
                <a:srgbClr val="000000"/>
              </a:buClr>
              <a:buSzPts val="4000"/>
            </a:pPr>
            <a:r>
              <a:rPr lang="es-419" sz="5333">
                <a:solidFill>
                  <a:schemeClr val="dk1"/>
                </a:solidFill>
                <a:latin typeface="Calibri"/>
                <a:ea typeface="Calibri"/>
                <a:cs typeface="Calibri"/>
                <a:sym typeface="Calibri"/>
              </a:rPr>
              <a:t>💪</a:t>
            </a:r>
            <a:endParaRPr sz="5333">
              <a:solidFill>
                <a:schemeClr val="dk1"/>
              </a:solidFill>
              <a:latin typeface="Calibri"/>
              <a:ea typeface="Calibri"/>
              <a:cs typeface="Calibri"/>
              <a:sym typeface="Calibri"/>
            </a:endParaRPr>
          </a:p>
        </p:txBody>
      </p:sp>
      <p:sp>
        <p:nvSpPr>
          <p:cNvPr id="2418" name="Google Shape;2418;p145"/>
          <p:cNvSpPr txBox="1"/>
          <p:nvPr/>
        </p:nvSpPr>
        <p:spPr>
          <a:xfrm>
            <a:off x="2137600" y="593367"/>
            <a:ext cx="3958400" cy="1723508"/>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Ya tenés tu ecenario listo. Lo puedes automatizar para que se ejecute solo cada cierto período de tiempo.</a:t>
            </a:r>
            <a:endParaRPr sz="24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pic>
        <p:nvPicPr>
          <p:cNvPr id="2423" name="Google Shape;2423;p146"/>
          <p:cNvPicPr preferRelativeResize="0"/>
          <p:nvPr/>
        </p:nvPicPr>
        <p:blipFill rotWithShape="1">
          <a:blip r:embed="rId3">
            <a:alphaModFix/>
          </a:blip>
          <a:srcRect/>
          <a:stretch/>
        </p:blipFill>
        <p:spPr>
          <a:xfrm>
            <a:off x="4081367" y="967067"/>
            <a:ext cx="4860067" cy="4837499"/>
          </a:xfrm>
          <a:prstGeom prst="rect">
            <a:avLst/>
          </a:prstGeom>
          <a:noFill/>
          <a:ln>
            <a:noFill/>
          </a:ln>
        </p:spPr>
      </p:pic>
      <p:pic>
        <p:nvPicPr>
          <p:cNvPr id="2424" name="Google Shape;2424;p146"/>
          <p:cNvPicPr preferRelativeResize="0"/>
          <p:nvPr/>
        </p:nvPicPr>
        <p:blipFill rotWithShape="1">
          <a:blip r:embed="rId4">
            <a:alphaModFix/>
          </a:blip>
          <a:srcRect/>
          <a:stretch/>
        </p:blipFill>
        <p:spPr>
          <a:xfrm>
            <a:off x="190867" y="5804577"/>
            <a:ext cx="12192000" cy="921047"/>
          </a:xfrm>
          <a:prstGeom prst="rect">
            <a:avLst/>
          </a:prstGeom>
          <a:noFill/>
          <a:ln>
            <a:noFill/>
          </a:ln>
        </p:spPr>
      </p:pic>
      <p:sp>
        <p:nvSpPr>
          <p:cNvPr id="2425" name="Google Shape;2425;p146"/>
          <p:cNvSpPr/>
          <p:nvPr/>
        </p:nvSpPr>
        <p:spPr>
          <a:xfrm>
            <a:off x="2622067" y="1163933"/>
            <a:ext cx="1459296" cy="1315872"/>
          </a:xfrm>
          <a:prstGeom prst="lightningBolt">
            <a:avLst/>
          </a:prstGeom>
          <a:solidFill>
            <a:srgbClr val="FFFF00"/>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26" name="Google Shape;2426;p146"/>
          <p:cNvSpPr txBox="1"/>
          <p:nvPr/>
        </p:nvSpPr>
        <p:spPr>
          <a:xfrm>
            <a:off x="4211467" y="276733"/>
            <a:ext cx="4150800" cy="615513"/>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s-419" sz="2400" b="1">
                <a:solidFill>
                  <a:schemeClr val="dk1"/>
                </a:solidFill>
                <a:latin typeface="Calibri"/>
                <a:ea typeface="Calibri"/>
                <a:cs typeface="Calibri"/>
                <a:sym typeface="Calibri"/>
              </a:rPr>
              <a:t>Configurar el </a:t>
            </a:r>
            <a:r>
              <a:rPr lang="es-419" sz="2400" b="1" i="1">
                <a:solidFill>
                  <a:schemeClr val="dk1"/>
                </a:solidFill>
                <a:latin typeface="Calibri"/>
                <a:ea typeface="Calibri"/>
                <a:cs typeface="Calibri"/>
                <a:sym typeface="Calibri"/>
              </a:rPr>
              <a:t>trigger</a:t>
            </a:r>
            <a:endParaRPr sz="2400" b="1" i="1">
              <a:solidFill>
                <a:schemeClr val="dk1"/>
              </a:solidFill>
              <a:latin typeface="Calibri"/>
              <a:ea typeface="Calibri"/>
              <a:cs typeface="Calibri"/>
              <a:sym typeface="Calibri"/>
            </a:endParaRPr>
          </a:p>
        </p:txBody>
      </p:sp>
      <p:sp>
        <p:nvSpPr>
          <p:cNvPr id="2427" name="Google Shape;2427;p146"/>
          <p:cNvSpPr/>
          <p:nvPr/>
        </p:nvSpPr>
        <p:spPr>
          <a:xfrm>
            <a:off x="2257667" y="5991300"/>
            <a:ext cx="2073600" cy="596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28" name="Google Shape;2428;p146"/>
          <p:cNvSpPr/>
          <p:nvPr/>
        </p:nvSpPr>
        <p:spPr>
          <a:xfrm rot="9489467">
            <a:off x="3497933" y="5380091"/>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29" name="Google Shape;2429;p146"/>
          <p:cNvSpPr/>
          <p:nvPr/>
        </p:nvSpPr>
        <p:spPr>
          <a:xfrm>
            <a:off x="4606500" y="6028033"/>
            <a:ext cx="446800" cy="5960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30" name="Google Shape;2430;p146"/>
          <p:cNvSpPr/>
          <p:nvPr/>
        </p:nvSpPr>
        <p:spPr>
          <a:xfrm rot="9489467">
            <a:off x="5024600" y="5658791"/>
            <a:ext cx="521432" cy="433487"/>
          </a:xfrm>
          <a:prstGeom prst="rightArrow">
            <a:avLst>
              <a:gd name="adj1" fmla="val 50000"/>
              <a:gd name="adj2" fmla="val 50000"/>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431" name="Google Shape;2431;p146"/>
          <p:cNvSpPr txBox="1"/>
          <p:nvPr/>
        </p:nvSpPr>
        <p:spPr>
          <a:xfrm>
            <a:off x="5608033" y="5567667"/>
            <a:ext cx="4150800" cy="615513"/>
          </a:xfrm>
          <a:prstGeom prst="rect">
            <a:avLst/>
          </a:prstGeom>
          <a:noFill/>
          <a:ln>
            <a:noFill/>
          </a:ln>
        </p:spPr>
        <p:txBody>
          <a:bodyPr spcFirstLastPara="1" wrap="square" lIns="121900" tIns="121900" rIns="121900" bIns="121900" anchor="t" anchorCtr="0">
            <a:spAutoFit/>
          </a:bodyPr>
          <a:lstStyle/>
          <a:p>
            <a:pPr>
              <a:buClr>
                <a:srgbClr val="000000"/>
              </a:buClr>
              <a:buSzPts val="1800"/>
            </a:pPr>
            <a:r>
              <a:rPr lang="es-419" sz="2400" b="1">
                <a:solidFill>
                  <a:schemeClr val="dk1"/>
                </a:solidFill>
                <a:latin typeface="Calibri"/>
                <a:ea typeface="Calibri"/>
                <a:cs typeface="Calibri"/>
                <a:sym typeface="Calibri"/>
              </a:rPr>
              <a:t>Luego guardar</a:t>
            </a:r>
            <a:endParaRPr sz="2400" b="1" i="1">
              <a:solidFill>
                <a:schemeClr val="dk1"/>
              </a:solidFill>
              <a:latin typeface="Calibri"/>
              <a:ea typeface="Calibri"/>
              <a:cs typeface="Calibri"/>
              <a:sym typeface="Calibri"/>
            </a:endParaRPr>
          </a:p>
        </p:txBody>
      </p:sp>
      <p:sp>
        <p:nvSpPr>
          <p:cNvPr id="2432" name="Google Shape;2432;p146"/>
          <p:cNvSpPr txBox="1"/>
          <p:nvPr/>
        </p:nvSpPr>
        <p:spPr>
          <a:xfrm>
            <a:off x="190867" y="2692467"/>
            <a:ext cx="3958400" cy="2831504"/>
          </a:xfrm>
          <a:prstGeom prst="rect">
            <a:avLst/>
          </a:prstGeom>
          <a:noFill/>
          <a:ln>
            <a:noFill/>
          </a:ln>
        </p:spPr>
        <p:txBody>
          <a:bodyPr spcFirstLastPara="1" wrap="square" lIns="121900" tIns="121900" rIns="121900" bIns="121900" anchor="t" anchorCtr="0">
            <a:spAutoFit/>
          </a:bodyPr>
          <a:lstStyle/>
          <a:p>
            <a:r>
              <a:rPr lang="es-419" sz="2400">
                <a:solidFill>
                  <a:schemeClr val="dk1"/>
                </a:solidFill>
                <a:latin typeface="Calibri"/>
                <a:ea typeface="Calibri"/>
                <a:cs typeface="Calibri"/>
                <a:sym typeface="Calibri"/>
              </a:rPr>
              <a:t>Si quisieras automatizarlo, acá están las indicaciones.</a:t>
            </a:r>
            <a:endParaRPr sz="2400">
              <a:solidFill>
                <a:schemeClr val="dk1"/>
              </a:solidFill>
              <a:latin typeface="Calibri"/>
              <a:ea typeface="Calibri"/>
              <a:cs typeface="Calibri"/>
              <a:sym typeface="Calibri"/>
            </a:endParaRPr>
          </a:p>
          <a:p>
            <a:endParaRPr sz="2400">
              <a:solidFill>
                <a:schemeClr val="dk1"/>
              </a:solidFill>
              <a:latin typeface="Calibri"/>
              <a:ea typeface="Calibri"/>
              <a:cs typeface="Calibri"/>
              <a:sym typeface="Calibri"/>
            </a:endParaRPr>
          </a:p>
          <a:p>
            <a:r>
              <a:rPr lang="es-419" sz="2400">
                <a:solidFill>
                  <a:schemeClr val="dk1"/>
                </a:solidFill>
                <a:latin typeface="Calibri"/>
                <a:ea typeface="Calibri"/>
                <a:cs typeface="Calibri"/>
                <a:sym typeface="Calibri"/>
              </a:rPr>
              <a:t>Si se trata de un escenario de prueba, no te recomiendo hacerlo así no consumis operaciones.</a:t>
            </a:r>
            <a:endParaRPr sz="2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02"/>
          <p:cNvSpPr txBox="1">
            <a:spLocks noGrp="1"/>
          </p:cNvSpPr>
          <p:nvPr>
            <p:ph type="body" idx="1"/>
          </p:nvPr>
        </p:nvSpPr>
        <p:spPr>
          <a:xfrm>
            <a:off x="225867" y="1618400"/>
            <a:ext cx="5424000" cy="3621200"/>
          </a:xfrm>
          <a:prstGeom prst="rect">
            <a:avLst/>
          </a:prstGeom>
        </p:spPr>
        <p:txBody>
          <a:bodyPr spcFirstLastPara="1" vert="horz" wrap="square" lIns="121900" tIns="121900" rIns="121900" bIns="121900" rtlCol="0" anchor="t" anchorCtr="0">
            <a:normAutofit/>
          </a:bodyPr>
          <a:lstStyle/>
          <a:p>
            <a:pPr marL="0" indent="0">
              <a:lnSpc>
                <a:spcPct val="105000"/>
              </a:lnSpc>
              <a:buNone/>
            </a:pPr>
            <a:r>
              <a:rPr lang="es-419" sz="2133">
                <a:latin typeface="Calibri"/>
                <a:ea typeface="Calibri"/>
                <a:cs typeface="Calibri"/>
                <a:sym typeface="Calibri"/>
              </a:rPr>
              <a:t>Entradas del módulo (</a:t>
            </a:r>
            <a:r>
              <a:rPr lang="es-419" sz="2133" i="1">
                <a:latin typeface="Calibri"/>
                <a:ea typeface="Calibri"/>
                <a:cs typeface="Calibri"/>
                <a:sym typeface="Calibri"/>
              </a:rPr>
              <a:t>inputs</a:t>
            </a:r>
            <a:r>
              <a:rPr lang="es-419" sz="2133">
                <a:latin typeface="Calibri"/>
                <a:ea typeface="Calibri"/>
                <a:cs typeface="Calibri"/>
                <a:sym typeface="Calibri"/>
              </a:rPr>
              <a:t>)</a:t>
            </a:r>
            <a:endParaRPr sz="2133">
              <a:latin typeface="Calibri"/>
              <a:ea typeface="Calibri"/>
              <a:cs typeface="Calibri"/>
              <a:sym typeface="Calibri"/>
            </a:endParaRPr>
          </a:p>
          <a:p>
            <a:pPr indent="-440256">
              <a:lnSpc>
                <a:spcPct val="105000"/>
              </a:lnSpc>
              <a:spcBef>
                <a:spcPts val="1600"/>
              </a:spcBef>
              <a:buSzPts val="1600"/>
              <a:buFont typeface="Calibri"/>
              <a:buChar char="●"/>
            </a:pPr>
            <a:r>
              <a:rPr lang="es-419" sz="2133">
                <a:latin typeface="Calibri"/>
                <a:ea typeface="Calibri"/>
                <a:cs typeface="Calibri"/>
                <a:sym typeface="Calibri"/>
              </a:rPr>
              <a:t>En “</a:t>
            </a:r>
            <a:r>
              <a:rPr lang="es-419" sz="2133">
                <a:highlight>
                  <a:srgbClr val="B6D7A8"/>
                </a:highlight>
                <a:latin typeface="Calibri"/>
                <a:ea typeface="Calibri"/>
                <a:cs typeface="Calibri"/>
                <a:sym typeface="Calibri"/>
              </a:rPr>
              <a:t>Variable name</a:t>
            </a:r>
            <a:r>
              <a:rPr lang="es-419" sz="2133">
                <a:latin typeface="Calibri"/>
                <a:ea typeface="Calibri"/>
                <a:cs typeface="Calibri"/>
                <a:sym typeface="Calibri"/>
              </a:rPr>
              <a:t>” ingresar el nombre que le daremos a la variable (ciudad)</a:t>
            </a:r>
            <a:endParaRPr sz="2133">
              <a:latin typeface="Calibri"/>
              <a:ea typeface="Calibri"/>
              <a:cs typeface="Calibri"/>
              <a:sym typeface="Calibri"/>
            </a:endParaRPr>
          </a:p>
          <a:p>
            <a:pPr indent="-440256">
              <a:lnSpc>
                <a:spcPct val="105000"/>
              </a:lnSpc>
              <a:buSzPts val="1600"/>
              <a:buFont typeface="Calibri"/>
              <a:buChar char="●"/>
            </a:pPr>
            <a:r>
              <a:rPr lang="es-419" sz="2133">
                <a:latin typeface="Calibri"/>
                <a:ea typeface="Calibri"/>
                <a:cs typeface="Calibri"/>
                <a:sym typeface="Calibri"/>
              </a:rPr>
              <a:t>En “</a:t>
            </a:r>
            <a:r>
              <a:rPr lang="es-419" sz="2133">
                <a:highlight>
                  <a:srgbClr val="F6B26B"/>
                </a:highlight>
                <a:latin typeface="Calibri"/>
                <a:ea typeface="Calibri"/>
                <a:cs typeface="Calibri"/>
                <a:sym typeface="Calibri"/>
              </a:rPr>
              <a:t>Variable value</a:t>
            </a:r>
            <a:r>
              <a:rPr lang="es-419" sz="2133">
                <a:latin typeface="Calibri"/>
                <a:ea typeface="Calibri"/>
                <a:cs typeface="Calibri"/>
                <a:sym typeface="Calibri"/>
              </a:rPr>
              <a:t>” ingresar el valor. </a:t>
            </a:r>
            <a:endParaRPr sz="2133">
              <a:latin typeface="Calibri"/>
              <a:ea typeface="Calibri"/>
              <a:cs typeface="Calibri"/>
              <a:sym typeface="Calibri"/>
            </a:endParaRPr>
          </a:p>
          <a:p>
            <a:pPr marL="0" indent="0">
              <a:lnSpc>
                <a:spcPct val="105000"/>
              </a:lnSpc>
              <a:spcBef>
                <a:spcPts val="1600"/>
              </a:spcBef>
              <a:buNone/>
            </a:pPr>
            <a:r>
              <a:rPr lang="es-419" sz="2133">
                <a:latin typeface="Calibri"/>
                <a:ea typeface="Calibri"/>
                <a:cs typeface="Calibri"/>
                <a:sym typeface="Calibri"/>
              </a:rPr>
              <a:t>Clic en “</a:t>
            </a:r>
            <a:r>
              <a:rPr lang="es-419" sz="2133">
                <a:highlight>
                  <a:srgbClr val="4A86E8"/>
                </a:highlight>
                <a:latin typeface="Calibri"/>
                <a:ea typeface="Calibri"/>
                <a:cs typeface="Calibri"/>
                <a:sym typeface="Calibri"/>
              </a:rPr>
              <a:t>Save</a:t>
            </a:r>
            <a:r>
              <a:rPr lang="es-419" sz="2133">
                <a:latin typeface="Calibri"/>
                <a:ea typeface="Calibri"/>
                <a:cs typeface="Calibri"/>
                <a:sym typeface="Calibri"/>
              </a:rPr>
              <a:t>” para guardar.</a:t>
            </a:r>
            <a:endParaRPr sz="2133">
              <a:latin typeface="Calibri"/>
              <a:ea typeface="Calibri"/>
              <a:cs typeface="Calibri"/>
              <a:sym typeface="Calibri"/>
            </a:endParaRPr>
          </a:p>
          <a:p>
            <a:pPr marL="0" indent="0">
              <a:lnSpc>
                <a:spcPct val="105000"/>
              </a:lnSpc>
              <a:spcBef>
                <a:spcPts val="1600"/>
              </a:spcBef>
              <a:spcAft>
                <a:spcPts val="1600"/>
              </a:spcAft>
              <a:buNone/>
            </a:pPr>
            <a:r>
              <a:rPr lang="es-419" sz="2133">
                <a:latin typeface="Calibri"/>
                <a:ea typeface="Calibri"/>
                <a:cs typeface="Calibri"/>
                <a:sym typeface="Calibri"/>
              </a:rPr>
              <a:t>Clic en “</a:t>
            </a:r>
            <a:r>
              <a:rPr lang="es-419" sz="2133">
                <a:highlight>
                  <a:srgbClr val="C27BA0"/>
                </a:highlight>
                <a:latin typeface="Calibri"/>
                <a:ea typeface="Calibri"/>
                <a:cs typeface="Calibri"/>
                <a:sym typeface="Calibri"/>
              </a:rPr>
              <a:t>Run once</a:t>
            </a:r>
            <a:r>
              <a:rPr lang="es-419" sz="2133">
                <a:latin typeface="Calibri"/>
                <a:ea typeface="Calibri"/>
                <a:cs typeface="Calibri"/>
                <a:sym typeface="Calibri"/>
              </a:rPr>
              <a:t>” para ejecutar.</a:t>
            </a:r>
            <a:endParaRPr sz="2133">
              <a:latin typeface="Calibri"/>
              <a:ea typeface="Calibri"/>
              <a:cs typeface="Calibri"/>
              <a:sym typeface="Calibri"/>
            </a:endParaRPr>
          </a:p>
        </p:txBody>
      </p:sp>
      <p:pic>
        <p:nvPicPr>
          <p:cNvPr id="2040" name="Google Shape;2040;p102"/>
          <p:cNvPicPr preferRelativeResize="0"/>
          <p:nvPr/>
        </p:nvPicPr>
        <p:blipFill>
          <a:blip r:embed="rId3">
            <a:alphaModFix/>
          </a:blip>
          <a:stretch>
            <a:fillRect/>
          </a:stretch>
        </p:blipFill>
        <p:spPr>
          <a:xfrm>
            <a:off x="5601935" y="1528700"/>
            <a:ext cx="6100500" cy="3060667"/>
          </a:xfrm>
          <a:prstGeom prst="rect">
            <a:avLst/>
          </a:prstGeom>
          <a:noFill/>
          <a:ln>
            <a:noFill/>
          </a:ln>
        </p:spPr>
      </p:pic>
      <p:pic>
        <p:nvPicPr>
          <p:cNvPr id="2041" name="Google Shape;2041;p102"/>
          <p:cNvPicPr preferRelativeResize="0"/>
          <p:nvPr/>
        </p:nvPicPr>
        <p:blipFill>
          <a:blip r:embed="rId4">
            <a:alphaModFix/>
          </a:blip>
          <a:stretch>
            <a:fillRect/>
          </a:stretch>
        </p:blipFill>
        <p:spPr>
          <a:xfrm>
            <a:off x="124000" y="5239589"/>
            <a:ext cx="12192000" cy="1091156"/>
          </a:xfrm>
          <a:prstGeom prst="rect">
            <a:avLst/>
          </a:prstGeom>
          <a:noFill/>
          <a:ln>
            <a:noFill/>
          </a:ln>
        </p:spPr>
      </p:pic>
      <p:sp>
        <p:nvSpPr>
          <p:cNvPr id="2042" name="Google Shape;2042;p102"/>
          <p:cNvSpPr/>
          <p:nvPr/>
        </p:nvSpPr>
        <p:spPr>
          <a:xfrm>
            <a:off x="7993367" y="2240733"/>
            <a:ext cx="3493200" cy="670000"/>
          </a:xfrm>
          <a:prstGeom prst="rect">
            <a:avLst/>
          </a:prstGeom>
          <a:noFill/>
          <a:ln w="28575"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43" name="Google Shape;2043;p102"/>
          <p:cNvSpPr/>
          <p:nvPr/>
        </p:nvSpPr>
        <p:spPr>
          <a:xfrm>
            <a:off x="7993367" y="2968567"/>
            <a:ext cx="3493200" cy="670000"/>
          </a:xfrm>
          <a:prstGeom prst="rect">
            <a:avLst/>
          </a:prstGeom>
          <a:noFill/>
          <a:ln w="2857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44" name="Google Shape;2044;p102"/>
          <p:cNvSpPr/>
          <p:nvPr/>
        </p:nvSpPr>
        <p:spPr>
          <a:xfrm>
            <a:off x="11011267" y="3696400"/>
            <a:ext cx="475600" cy="422800"/>
          </a:xfrm>
          <a:prstGeom prst="rect">
            <a:avLst/>
          </a:prstGeom>
          <a:noFill/>
          <a:ln w="2857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45" name="Google Shape;2045;p102"/>
          <p:cNvSpPr/>
          <p:nvPr/>
        </p:nvSpPr>
        <p:spPr>
          <a:xfrm>
            <a:off x="350833" y="5450000"/>
            <a:ext cx="1731600" cy="616000"/>
          </a:xfrm>
          <a:prstGeom prst="rect">
            <a:avLst/>
          </a:prstGeom>
          <a:noFill/>
          <a:ln w="28575" cap="flat" cmpd="sng">
            <a:solidFill>
              <a:srgbClr val="FF00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pic>
        <p:nvPicPr>
          <p:cNvPr id="2437" name="Google Shape;2437;p147"/>
          <p:cNvPicPr preferRelativeResize="0"/>
          <p:nvPr/>
        </p:nvPicPr>
        <p:blipFill rotWithShape="1">
          <a:blip r:embed="rId3">
            <a:alphaModFix/>
          </a:blip>
          <a:srcRect/>
          <a:stretch/>
        </p:blipFill>
        <p:spPr>
          <a:xfrm>
            <a:off x="0" y="1465992"/>
            <a:ext cx="12191997" cy="392601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48"/>
          <p:cNvSpPr txBox="1">
            <a:spLocks noGrp="1"/>
          </p:cNvSpPr>
          <p:nvPr>
            <p:ph type="body" idx="1"/>
          </p:nvPr>
        </p:nvSpPr>
        <p:spPr>
          <a:xfrm>
            <a:off x="325067" y="351500"/>
            <a:ext cx="11455600" cy="4914400"/>
          </a:xfrm>
          <a:prstGeom prst="rect">
            <a:avLst/>
          </a:prstGeom>
        </p:spPr>
        <p:txBody>
          <a:bodyPr spcFirstLastPara="1" vert="horz" wrap="square" lIns="121900" tIns="121900" rIns="121900" bIns="121900" rtlCol="0" anchor="t" anchorCtr="0">
            <a:normAutofit/>
          </a:bodyPr>
          <a:lstStyle/>
          <a:p>
            <a:pPr marL="0" indent="0">
              <a:buNone/>
            </a:pPr>
            <a:r>
              <a:rPr lang="es-419" b="1"/>
              <a:t>En este video está el paso a paso, pero sin usar el template.</a:t>
            </a:r>
            <a:endParaRPr b="1"/>
          </a:p>
        </p:txBody>
      </p:sp>
      <p:pic>
        <p:nvPicPr>
          <p:cNvPr id="2443" name="Google Shape;2443;p148" title="Copia de Primer automatizacion.mp4">
            <a:hlinkClick r:id="rId3"/>
          </p:cNvPr>
          <p:cNvPicPr preferRelativeResize="0"/>
          <p:nvPr/>
        </p:nvPicPr>
        <p:blipFill>
          <a:blip r:embed="rId4">
            <a:alphaModFix/>
          </a:blip>
          <a:stretch>
            <a:fillRect/>
          </a:stretch>
        </p:blipFill>
        <p:spPr>
          <a:xfrm>
            <a:off x="830168" y="866064"/>
            <a:ext cx="10445401" cy="587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3"/>
                                        </p:tgtEl>
                                        <p:attrNameLst>
                                          <p:attrName>style.visibility</p:attrName>
                                        </p:attrNameLst>
                                      </p:cBhvr>
                                      <p:to>
                                        <p:strVal val="visible"/>
                                      </p:to>
                                    </p:set>
                                    <p:animEffect transition="in" filter="fade">
                                      <p:cBhvr>
                                        <p:cTn id="7" dur="1000"/>
                                        <p:tgtEl>
                                          <p:spTgt spid="2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49"/>
          <p:cNvSpPr txBox="1">
            <a:spLocks noGrp="1"/>
          </p:cNvSpPr>
          <p:nvPr>
            <p:ph type="body" idx="1"/>
          </p:nvPr>
        </p:nvSpPr>
        <p:spPr>
          <a:xfrm>
            <a:off x="325067" y="351500"/>
            <a:ext cx="11455600" cy="4914400"/>
          </a:xfrm>
          <a:prstGeom prst="rect">
            <a:avLst/>
          </a:prstGeom>
        </p:spPr>
        <p:txBody>
          <a:bodyPr spcFirstLastPara="1" vert="horz" wrap="square" lIns="121900" tIns="121900" rIns="121900" bIns="121900" rtlCol="0" anchor="t" anchorCtr="0">
            <a:normAutofit/>
          </a:bodyPr>
          <a:lstStyle/>
          <a:p>
            <a:pPr marL="0" indent="0">
              <a:buNone/>
            </a:pPr>
            <a:r>
              <a:rPr lang="es-419" b="1"/>
              <a:t>En este video está el paso a paso, e incluye la creación de la conexión</a:t>
            </a:r>
            <a:endParaRPr b="1"/>
          </a:p>
        </p:txBody>
      </p:sp>
      <p:pic>
        <p:nvPicPr>
          <p:cNvPr id="2449" name="Google Shape;2449;p149" title="Formulario + Gmail + Conexion.mp4">
            <a:hlinkClick r:id="rId3"/>
          </p:cNvPr>
          <p:cNvPicPr preferRelativeResize="0"/>
          <p:nvPr/>
        </p:nvPicPr>
        <p:blipFill>
          <a:blip r:embed="rId4">
            <a:alphaModFix/>
          </a:blip>
          <a:stretch>
            <a:fillRect/>
          </a:stretch>
        </p:blipFill>
        <p:spPr>
          <a:xfrm>
            <a:off x="856552" y="853667"/>
            <a:ext cx="10392633" cy="58458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9"/>
                                        </p:tgtEl>
                                        <p:attrNameLst>
                                          <p:attrName>style.visibility</p:attrName>
                                        </p:attrNameLst>
                                      </p:cBhvr>
                                      <p:to>
                                        <p:strVal val="visible"/>
                                      </p:to>
                                    </p:set>
                                    <p:animEffect transition="in" filter="fade">
                                      <p:cBhvr>
                                        <p:cTn id="7" dur="1000"/>
                                        <p:tgtEl>
                                          <p:spTgt spid="2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pic>
        <p:nvPicPr>
          <p:cNvPr id="2050" name="Google Shape;2050;p103"/>
          <p:cNvPicPr preferRelativeResize="0"/>
          <p:nvPr/>
        </p:nvPicPr>
        <p:blipFill>
          <a:blip r:embed="rId3">
            <a:alphaModFix/>
          </a:blip>
          <a:stretch>
            <a:fillRect/>
          </a:stretch>
        </p:blipFill>
        <p:spPr>
          <a:xfrm>
            <a:off x="4289063" y="1059351"/>
            <a:ext cx="7444365" cy="5010900"/>
          </a:xfrm>
          <a:prstGeom prst="rect">
            <a:avLst/>
          </a:prstGeom>
          <a:noFill/>
          <a:ln>
            <a:noFill/>
          </a:ln>
        </p:spPr>
      </p:pic>
      <p:sp>
        <p:nvSpPr>
          <p:cNvPr id="2051" name="Google Shape;2051;p103"/>
          <p:cNvSpPr txBox="1">
            <a:spLocks noGrp="1"/>
          </p:cNvSpPr>
          <p:nvPr>
            <p:ph type="body" idx="1"/>
          </p:nvPr>
        </p:nvSpPr>
        <p:spPr>
          <a:xfrm>
            <a:off x="497467" y="1618400"/>
            <a:ext cx="3271200" cy="3621200"/>
          </a:xfrm>
          <a:prstGeom prst="rect">
            <a:avLst/>
          </a:prstGeom>
        </p:spPr>
        <p:txBody>
          <a:bodyPr spcFirstLastPara="1" vert="horz" wrap="square" lIns="121900" tIns="121900" rIns="121900" bIns="121900" rtlCol="0" anchor="t" anchorCtr="0">
            <a:normAutofit/>
          </a:bodyPr>
          <a:lstStyle/>
          <a:p>
            <a:pPr marL="0" indent="0">
              <a:lnSpc>
                <a:spcPct val="105000"/>
              </a:lnSpc>
              <a:buNone/>
            </a:pPr>
            <a:r>
              <a:rPr lang="es-419" sz="2133">
                <a:latin typeface="Calibri"/>
                <a:ea typeface="Calibri"/>
                <a:cs typeface="Calibri"/>
                <a:sym typeface="Calibri"/>
              </a:rPr>
              <a:t>Luego de ejecutar podemos ver la salida del módulo (Output).</a:t>
            </a:r>
            <a:endParaRPr sz="2133">
              <a:latin typeface="Calibri"/>
              <a:ea typeface="Calibri"/>
              <a:cs typeface="Calibri"/>
              <a:sym typeface="Calibri"/>
            </a:endParaRPr>
          </a:p>
          <a:p>
            <a:pPr marL="0" indent="0">
              <a:lnSpc>
                <a:spcPct val="105000"/>
              </a:lnSpc>
              <a:spcBef>
                <a:spcPts val="1600"/>
              </a:spcBef>
              <a:spcAft>
                <a:spcPts val="1600"/>
              </a:spcAft>
              <a:buNone/>
            </a:pPr>
            <a:r>
              <a:rPr lang="es-419" sz="2133">
                <a:latin typeface="Calibri"/>
                <a:ea typeface="Calibri"/>
                <a:cs typeface="Calibri"/>
                <a:sym typeface="Calibri"/>
              </a:rPr>
              <a:t>También podemos ver las salidas haciendo clic en la lupa.</a:t>
            </a:r>
            <a:endParaRPr sz="2133">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pic>
        <p:nvPicPr>
          <p:cNvPr id="2056" name="Google Shape;2056;p104"/>
          <p:cNvPicPr preferRelativeResize="0"/>
          <p:nvPr/>
        </p:nvPicPr>
        <p:blipFill>
          <a:blip r:embed="rId3">
            <a:alphaModFix/>
          </a:blip>
          <a:stretch>
            <a:fillRect/>
          </a:stretch>
        </p:blipFill>
        <p:spPr>
          <a:xfrm>
            <a:off x="5255575" y="1385231"/>
            <a:ext cx="6523125" cy="4390800"/>
          </a:xfrm>
          <a:prstGeom prst="rect">
            <a:avLst/>
          </a:prstGeom>
          <a:noFill/>
          <a:ln>
            <a:noFill/>
          </a:ln>
        </p:spPr>
      </p:pic>
      <p:sp>
        <p:nvSpPr>
          <p:cNvPr id="2057" name="Google Shape;2057;p104"/>
          <p:cNvSpPr txBox="1">
            <a:spLocks noGrp="1"/>
          </p:cNvSpPr>
          <p:nvPr>
            <p:ph type="body" idx="1"/>
          </p:nvPr>
        </p:nvSpPr>
        <p:spPr>
          <a:xfrm>
            <a:off x="497467" y="1618400"/>
            <a:ext cx="4470800" cy="4390800"/>
          </a:xfrm>
          <a:prstGeom prst="rect">
            <a:avLst/>
          </a:prstGeom>
        </p:spPr>
        <p:txBody>
          <a:bodyPr spcFirstLastPara="1" vert="horz" wrap="square" lIns="121900" tIns="121900" rIns="121900" bIns="121900" rtlCol="0" anchor="t" anchorCtr="0">
            <a:normAutofit/>
          </a:bodyPr>
          <a:lstStyle/>
          <a:p>
            <a:pPr marL="0" indent="0">
              <a:lnSpc>
                <a:spcPct val="105000"/>
              </a:lnSpc>
              <a:buNone/>
            </a:pPr>
            <a:r>
              <a:rPr lang="es-419" sz="2133">
                <a:latin typeface="Calibri"/>
                <a:ea typeface="Calibri"/>
                <a:cs typeface="Calibri"/>
                <a:sym typeface="Calibri"/>
              </a:rPr>
              <a:t>Vamos a agregar el módulo del clima a continuación de “Set variable”.</a:t>
            </a:r>
            <a:endParaRPr sz="2133">
              <a:latin typeface="Calibri"/>
              <a:ea typeface="Calibri"/>
              <a:cs typeface="Calibri"/>
              <a:sym typeface="Calibri"/>
            </a:endParaRPr>
          </a:p>
          <a:p>
            <a:pPr indent="-440256">
              <a:lnSpc>
                <a:spcPct val="105000"/>
              </a:lnSpc>
              <a:spcBef>
                <a:spcPts val="1600"/>
              </a:spcBef>
              <a:buSzPts val="1600"/>
              <a:buFont typeface="Calibri"/>
              <a:buChar char="●"/>
            </a:pPr>
            <a:r>
              <a:rPr lang="es-419" sz="2133">
                <a:latin typeface="Calibri"/>
                <a:ea typeface="Calibri"/>
                <a:cs typeface="Calibri"/>
                <a:sym typeface="Calibri"/>
              </a:rPr>
              <a:t>El módulo del clima usará como entrada la salida del módulo “Set variable” para obtener el clima de la ciudad ingresada en la variable “ciudad” </a:t>
            </a:r>
            <a:endParaRPr sz="2133">
              <a:latin typeface="Calibri"/>
              <a:ea typeface="Calibri"/>
              <a:cs typeface="Calibri"/>
              <a:sym typeface="Calibri"/>
            </a:endParaRPr>
          </a:p>
          <a:p>
            <a:pPr marL="0" indent="0">
              <a:lnSpc>
                <a:spcPct val="105000"/>
              </a:lnSpc>
              <a:spcBef>
                <a:spcPts val="1600"/>
              </a:spcBef>
              <a:spcAft>
                <a:spcPts val="1600"/>
              </a:spcAft>
              <a:buNone/>
            </a:pPr>
            <a:r>
              <a:rPr lang="es-419" sz="2133">
                <a:latin typeface="Calibri"/>
                <a:ea typeface="Calibri"/>
                <a:cs typeface="Calibri"/>
                <a:sym typeface="Calibri"/>
              </a:rPr>
              <a:t>Hacer clic en + </a:t>
            </a:r>
            <a:endParaRPr sz="2133">
              <a:latin typeface="Calibri"/>
              <a:ea typeface="Calibri"/>
              <a:cs typeface="Calibri"/>
              <a:sym typeface="Calibri"/>
            </a:endParaRPr>
          </a:p>
        </p:txBody>
      </p:sp>
      <p:sp>
        <p:nvSpPr>
          <p:cNvPr id="2058" name="Google Shape;2058;p104"/>
          <p:cNvSpPr/>
          <p:nvPr/>
        </p:nvSpPr>
        <p:spPr>
          <a:xfrm>
            <a:off x="7288033" y="3700567"/>
            <a:ext cx="520800" cy="475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pic>
        <p:nvPicPr>
          <p:cNvPr id="2063" name="Google Shape;2063;p105"/>
          <p:cNvPicPr preferRelativeResize="0"/>
          <p:nvPr/>
        </p:nvPicPr>
        <p:blipFill>
          <a:blip r:embed="rId3">
            <a:alphaModFix/>
          </a:blip>
          <a:stretch>
            <a:fillRect/>
          </a:stretch>
        </p:blipFill>
        <p:spPr>
          <a:xfrm>
            <a:off x="633301" y="1481463"/>
            <a:ext cx="9087868" cy="4474867"/>
          </a:xfrm>
          <a:prstGeom prst="rect">
            <a:avLst/>
          </a:prstGeom>
          <a:noFill/>
          <a:ln>
            <a:noFill/>
          </a:ln>
        </p:spPr>
      </p:pic>
      <p:sp>
        <p:nvSpPr>
          <p:cNvPr id="2064" name="Google Shape;2064;p105"/>
          <p:cNvSpPr txBox="1">
            <a:spLocks noGrp="1"/>
          </p:cNvSpPr>
          <p:nvPr>
            <p:ph type="body" idx="1"/>
          </p:nvPr>
        </p:nvSpPr>
        <p:spPr>
          <a:xfrm>
            <a:off x="497467" y="792267"/>
            <a:ext cx="4470800" cy="4390800"/>
          </a:xfrm>
          <a:prstGeom prst="rect">
            <a:avLst/>
          </a:prstGeom>
        </p:spPr>
        <p:txBody>
          <a:bodyPr spcFirstLastPara="1" vert="horz" wrap="square" lIns="121900" tIns="121900" rIns="121900" bIns="121900" rtlCol="0" anchor="t" anchorCtr="0">
            <a:normAutofit/>
          </a:bodyPr>
          <a:lstStyle/>
          <a:p>
            <a:pPr marL="0" indent="0">
              <a:lnSpc>
                <a:spcPct val="105000"/>
              </a:lnSpc>
              <a:spcAft>
                <a:spcPts val="1600"/>
              </a:spcAft>
              <a:buNone/>
            </a:pPr>
            <a:r>
              <a:rPr lang="es-419" sz="2133">
                <a:latin typeface="Calibri"/>
                <a:ea typeface="Calibri"/>
                <a:cs typeface="Calibri"/>
                <a:sym typeface="Calibri"/>
              </a:rPr>
              <a:t>Buscar “Weather”</a:t>
            </a:r>
            <a:endParaRPr sz="2133">
              <a:latin typeface="Calibri"/>
              <a:ea typeface="Calibri"/>
              <a:cs typeface="Calibri"/>
              <a:sym typeface="Calibri"/>
            </a:endParaRPr>
          </a:p>
        </p:txBody>
      </p:sp>
      <p:sp>
        <p:nvSpPr>
          <p:cNvPr id="2065" name="Google Shape;2065;p105"/>
          <p:cNvSpPr/>
          <p:nvPr/>
        </p:nvSpPr>
        <p:spPr>
          <a:xfrm>
            <a:off x="5835600" y="5481133"/>
            <a:ext cx="3285600" cy="475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
        <p:nvSpPr>
          <p:cNvPr id="2066" name="Google Shape;2066;p105"/>
          <p:cNvSpPr/>
          <p:nvPr/>
        </p:nvSpPr>
        <p:spPr>
          <a:xfrm>
            <a:off x="5835600" y="2953800"/>
            <a:ext cx="3285600" cy="4752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0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endParaRPr/>
          </a:p>
        </p:txBody>
      </p:sp>
      <p:sp>
        <p:nvSpPr>
          <p:cNvPr id="2072" name="Google Shape;2072;p10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2073" name="Google Shape;2073;p106"/>
          <p:cNvPicPr preferRelativeResize="0"/>
          <p:nvPr/>
        </p:nvPicPr>
        <p:blipFill>
          <a:blip r:embed="rId3">
            <a:alphaModFix/>
          </a:blip>
          <a:stretch>
            <a:fillRect/>
          </a:stretch>
        </p:blipFill>
        <p:spPr>
          <a:xfrm>
            <a:off x="724267" y="593367"/>
            <a:ext cx="10913200" cy="5558165"/>
          </a:xfrm>
          <a:prstGeom prst="rect">
            <a:avLst/>
          </a:prstGeom>
          <a:noFill/>
          <a:ln>
            <a:noFill/>
          </a:ln>
        </p:spPr>
      </p:pic>
      <p:sp>
        <p:nvSpPr>
          <p:cNvPr id="2074" name="Google Shape;2074;p106"/>
          <p:cNvSpPr/>
          <p:nvPr/>
        </p:nvSpPr>
        <p:spPr>
          <a:xfrm>
            <a:off x="7114400" y="3293200"/>
            <a:ext cx="4123200" cy="690400"/>
          </a:xfrm>
          <a:prstGeom prst="rect">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1395</Words>
  <Application>Microsoft Office PowerPoint</Application>
  <PresentationFormat>Panorámica</PresentationFormat>
  <Paragraphs>132</Paragraphs>
  <Slides>52</Slides>
  <Notes>52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52</vt:i4>
      </vt:variant>
    </vt:vector>
  </HeadingPairs>
  <TitlesOfParts>
    <vt:vector size="58" baseType="lpstr">
      <vt:lpstr>Aptos</vt:lpstr>
      <vt:lpstr>Aptos Display</vt:lpstr>
      <vt:lpstr>Arial</vt:lpstr>
      <vt:lpstr>Calibri</vt:lpstr>
      <vt:lpstr>Courier New</vt:lpstr>
      <vt:lpstr>Tema de Office</vt:lpstr>
      <vt:lpstr>Guía práctica</vt:lpstr>
      <vt:lpstr>Obtener información del clima </vt:lpstr>
      <vt:lpstr>Obtener información del clima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Guardar datos de clima en planilla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Enviar un prompt a Gemini</vt:lpstr>
      <vt:lpstr>Presentación de PowerPoint</vt:lpstr>
      <vt:lpstr>Presentación de PowerPoint</vt:lpstr>
      <vt:lpstr>Usos</vt:lpstr>
      <vt:lpstr>Ejemplo Usá Gemini en lugar de OpenAI</vt:lpstr>
      <vt:lpstr>Enviar email a partir de respuestas de un formulario</vt:lpstr>
      <vt:lpstr>Automatización de notificaciones de formularios de Google</vt:lpstr>
      <vt:lpstr>Crear formulario de Google</vt:lpstr>
      <vt:lpstr>Automatización de notificaciones de formularios de Google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Flor Rodriguez</dc:creator>
  <cp:lastModifiedBy>Flor Rodriguez</cp:lastModifiedBy>
  <cp:revision>1</cp:revision>
  <dcterms:created xsi:type="dcterms:W3CDTF">2025-07-13T06:45:03Z</dcterms:created>
  <dcterms:modified xsi:type="dcterms:W3CDTF">2025-07-13T06:47:17Z</dcterms:modified>
</cp:coreProperties>
</file>